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ppt/tags/tag47.xml" ContentType="application/vnd.openxmlformats-officedocument.presentationml.tags+xml"/>
  <Override PartName="/ppt/notesSlides/notesSlide47.xml" ContentType="application/vnd.openxmlformats-officedocument.presentationml.notesSlide+xml"/>
  <Override PartName="/ppt/tags/tag48.xml" ContentType="application/vnd.openxmlformats-officedocument.presentationml.tags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03" r:id="rId2"/>
    <p:sldId id="377" r:id="rId3"/>
    <p:sldId id="467" r:id="rId4"/>
    <p:sldId id="468" r:id="rId5"/>
    <p:sldId id="532" r:id="rId6"/>
    <p:sldId id="494" r:id="rId7"/>
    <p:sldId id="472" r:id="rId8"/>
    <p:sldId id="379" r:id="rId9"/>
    <p:sldId id="481" r:id="rId10"/>
    <p:sldId id="356" r:id="rId11"/>
    <p:sldId id="526" r:id="rId12"/>
    <p:sldId id="527" r:id="rId13"/>
    <p:sldId id="528" r:id="rId14"/>
    <p:sldId id="436" r:id="rId15"/>
    <p:sldId id="531" r:id="rId16"/>
    <p:sldId id="372" r:id="rId17"/>
    <p:sldId id="524" r:id="rId18"/>
    <p:sldId id="529" r:id="rId19"/>
    <p:sldId id="530" r:id="rId20"/>
    <p:sldId id="383" r:id="rId21"/>
    <p:sldId id="409" r:id="rId22"/>
    <p:sldId id="410" r:id="rId23"/>
    <p:sldId id="426" r:id="rId24"/>
    <p:sldId id="475" r:id="rId25"/>
    <p:sldId id="521" r:id="rId26"/>
    <p:sldId id="525" r:id="rId27"/>
    <p:sldId id="517" r:id="rId28"/>
    <p:sldId id="486" r:id="rId29"/>
    <p:sldId id="476" r:id="rId30"/>
    <p:sldId id="522" r:id="rId31"/>
    <p:sldId id="456" r:id="rId32"/>
    <p:sldId id="477" r:id="rId33"/>
    <p:sldId id="433" r:id="rId34"/>
    <p:sldId id="534" r:id="rId35"/>
    <p:sldId id="434" r:id="rId36"/>
    <p:sldId id="503" r:id="rId37"/>
    <p:sldId id="505" r:id="rId38"/>
    <p:sldId id="507" r:id="rId39"/>
    <p:sldId id="509" r:id="rId40"/>
    <p:sldId id="511" r:id="rId41"/>
    <p:sldId id="513" r:id="rId42"/>
    <p:sldId id="483" r:id="rId43"/>
    <p:sldId id="482" r:id="rId44"/>
    <p:sldId id="489" r:id="rId45"/>
    <p:sldId id="386" r:id="rId46"/>
    <p:sldId id="381" r:id="rId47"/>
    <p:sldId id="519" r:id="rId48"/>
    <p:sldId id="300" r:id="rId49"/>
  </p:sldIdLst>
  <p:sldSz cx="12192000" cy="6858000"/>
  <p:notesSz cx="6888163" cy="100155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77">
          <p15:clr>
            <a:srgbClr val="A4A3A4"/>
          </p15:clr>
        </p15:guide>
        <p15:guide id="4" pos="3839">
          <p15:clr>
            <a:srgbClr val="A4A3A4"/>
          </p15:clr>
        </p15:guide>
        <p15:guide id="5" orient="horz" pos="2162">
          <p15:clr>
            <a:srgbClr val="A4A3A4"/>
          </p15:clr>
        </p15:guide>
        <p15:guide id="6" pos="38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9068"/>
    <a:srgbClr val="C3E1D9"/>
    <a:srgbClr val="CFEEE5"/>
    <a:srgbClr val="99CBB6"/>
    <a:srgbClr val="FDE5C4"/>
    <a:srgbClr val="A6A6A6"/>
    <a:srgbClr val="D08A7A"/>
    <a:srgbClr val="BE8479"/>
    <a:srgbClr val="415D4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9" autoAdjust="0"/>
    <p:restoredTop sz="96190" autoAdjust="0"/>
  </p:normalViewPr>
  <p:slideViewPr>
    <p:cSldViewPr snapToGrid="0">
      <p:cViewPr varScale="1">
        <p:scale>
          <a:sx n="65" d="100"/>
          <a:sy n="65" d="100"/>
        </p:scale>
        <p:origin x="876" y="44"/>
      </p:cViewPr>
      <p:guideLst>
        <p:guide orient="horz" pos="2092"/>
        <p:guide pos="3840"/>
        <p:guide orient="horz" pos="3777"/>
        <p:guide pos="3839"/>
        <p:guide orient="horz" pos="2162"/>
        <p:guide pos="3835"/>
      </p:guideLst>
    </p:cSldViewPr>
  </p:slideViewPr>
  <p:outlineViewPr>
    <p:cViewPr>
      <p:scale>
        <a:sx n="33" d="100"/>
        <a:sy n="33" d="100"/>
      </p:scale>
      <p:origin x="0" y="2911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-2048" y="-112"/>
      </p:cViewPr>
      <p:guideLst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51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51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3A939EFE-0303-44F6-9A16-FD3B5E015DB1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3023"/>
            <a:ext cx="2984871" cy="502515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3023"/>
            <a:ext cx="2984871" cy="502515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51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51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A3B926D1-0013-4A80-B64E-9D824EE65210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52538"/>
            <a:ext cx="6005513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19978"/>
            <a:ext cx="5510530" cy="3943618"/>
          </a:xfrm>
          <a:prstGeom prst="rect">
            <a:avLst/>
          </a:prstGeom>
        </p:spPr>
        <p:txBody>
          <a:bodyPr vert="horz" lIns="96588" tIns="48294" rIns="96588" bIns="4829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3023"/>
            <a:ext cx="2984871" cy="502515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3023"/>
            <a:ext cx="2984871" cy="502515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975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14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380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27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529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03" indent="-181103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698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03" indent="-181103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666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594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03" indent="-181103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243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038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84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641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345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018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226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378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220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315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7711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4224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5490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679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1678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6648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341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2494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2283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881">
              <a:defRPr/>
            </a:pPr>
            <a:fld id="{59CF2995-AB43-4B7C-B8CD-9DC7C3692A9C}" type="slidenum">
              <a:rPr lang="en-GB">
                <a:solidFill>
                  <a:prstClr val="black"/>
                </a:solidFill>
                <a:latin typeface="Calibri"/>
              </a:rPr>
              <a:pPr defTabSz="965881">
                <a:defRPr/>
              </a:pPr>
              <a:t>34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01115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5274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2305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0567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0747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79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7045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8688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337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5030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3269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8441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625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0292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81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519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54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96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002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099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13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073101"/>
            <a:ext cx="12192000" cy="5784900"/>
          </a:xfrm>
          <a:prstGeom prst="rect">
            <a:avLst/>
          </a:prstGeom>
          <a:gradFill flip="none" rotWithShape="1">
            <a:gsLst>
              <a:gs pos="47000">
                <a:srgbClr val="0D6CB4"/>
              </a:gs>
              <a:gs pos="100000">
                <a:schemeClr val="accent2"/>
              </a:gs>
              <a:gs pos="77000">
                <a:srgbClr val="227DC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49" y="1992572"/>
            <a:ext cx="10290265" cy="2149523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0" y="4418049"/>
            <a:ext cx="10290265" cy="8977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13" y="5391726"/>
            <a:ext cx="5267202" cy="877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Aft>
                <a:spcPts val="800"/>
              </a:spcAft>
              <a:buFontTx/>
              <a:buNone/>
              <a:defRPr sz="22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Speaker</a:t>
            </a:r>
            <a:br>
              <a:rPr lang="en-GB" noProof="0" dirty="0"/>
            </a:br>
            <a:r>
              <a:rPr lang="en-GB" noProof="0" dirty="0"/>
              <a:t>Venue and date</a:t>
            </a:r>
          </a:p>
        </p:txBody>
      </p:sp>
      <p:pic>
        <p:nvPicPr>
          <p:cNvPr id="8" name="Picture 7" descr="Foot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21" y="6390001"/>
            <a:ext cx="697559" cy="467999"/>
          </a:xfrm>
          <a:prstGeom prst="rect">
            <a:avLst/>
          </a:prstGeom>
        </p:spPr>
      </p:pic>
      <p:pic>
        <p:nvPicPr>
          <p:cNvPr id="13" name="Picture 12" descr="EC-JRC-logo_vertical_EN_pos_transparent-background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3779" y="264907"/>
            <a:ext cx="1674947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615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4048" y="1992572"/>
            <a:ext cx="8010798" cy="3616657"/>
          </a:xfrm>
          <a:prstGeom prst="rect">
            <a:avLst/>
          </a:prstGeo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2614" y="1825625"/>
            <a:ext cx="4583519" cy="4170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chemeClr val="accent5"/>
              </a:buClr>
              <a:buFont typeface="Arial"/>
              <a:buChar char="•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662614" y="586765"/>
            <a:ext cx="4581771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63280" y="-62165"/>
            <a:ext cx="12318560" cy="346893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accent5"/>
            </a:solidFill>
          </a:ln>
        </p:spPr>
        <p:txBody>
          <a:bodyPr/>
          <a:lstStyle>
            <a:lvl1pPr marL="0" indent="0">
              <a:buClr>
                <a:schemeClr val="accent2"/>
              </a:buClr>
              <a:buFont typeface="Arial"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385" y="2818576"/>
            <a:ext cx="10287000" cy="6283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57385" y="3630613"/>
            <a:ext cx="10287000" cy="2365375"/>
          </a:xfrm>
          <a:prstGeom prst="rect">
            <a:avLst/>
          </a:prstGeom>
        </p:spPr>
        <p:txBody>
          <a:bodyPr/>
          <a:lstStyle>
            <a:lvl1pPr marL="342900" indent="-342900" algn="l">
              <a:buClr>
                <a:schemeClr val="accent5"/>
              </a:buClr>
              <a:buFont typeface="Arial"/>
              <a:buChar char="•"/>
              <a:defRPr/>
            </a:lvl1pPr>
            <a:lvl2pPr marL="800100" indent="-342900">
              <a:buClr>
                <a:schemeClr val="accent5"/>
              </a:buClr>
              <a:buFont typeface="Arial"/>
              <a:buChar char="•"/>
              <a:defRPr/>
            </a:lvl2pPr>
            <a:lvl3pPr marL="1200150" indent="-285750">
              <a:buClr>
                <a:schemeClr val="accent5"/>
              </a:buClr>
              <a:buFont typeface="Arial"/>
              <a:buChar char="•"/>
              <a:defRPr/>
            </a:lvl3pPr>
            <a:lvl4pPr marL="1657350" indent="-285750">
              <a:buClr>
                <a:schemeClr val="accent5"/>
              </a:buClr>
              <a:buFont typeface="Arial"/>
              <a:buChar char="•"/>
              <a:defRPr/>
            </a:lvl4pPr>
            <a:lvl5pPr marL="2114550" indent="-285750">
              <a:buClr>
                <a:schemeClr val="accent5"/>
              </a:buClr>
              <a:buFont typeface="Arial"/>
              <a:buChar char="•"/>
              <a:defRPr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40157" y="2284667"/>
            <a:ext cx="3347997" cy="20907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40525" y="2284668"/>
            <a:ext cx="3419998" cy="20907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390340" y="2284667"/>
            <a:ext cx="3347998" cy="20907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179376" y="4038684"/>
            <a:ext cx="2669558" cy="1524235"/>
          </a:xfrm>
          <a:prstGeom prst="rect">
            <a:avLst/>
          </a:prstGeo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729560" y="4041944"/>
            <a:ext cx="2669558" cy="1524235"/>
          </a:xfrm>
          <a:prstGeom prst="rect">
            <a:avLst/>
          </a:prstGeo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315745" y="4037437"/>
            <a:ext cx="2669558" cy="1524235"/>
          </a:xfrm>
          <a:prstGeom prst="rect">
            <a:avLst/>
          </a:prstGeo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489177" y="2159957"/>
            <a:ext cx="2518900" cy="172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89175" y="4076343"/>
            <a:ext cx="2520000" cy="172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97546" y="2159956"/>
            <a:ext cx="2520000" cy="172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887605" y="4076342"/>
            <a:ext cx="2483779" cy="1728000"/>
          </a:xfrm>
          <a:prstGeom prst="rect">
            <a:avLst/>
          </a:prstGeo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957385" y="2159957"/>
            <a:ext cx="2334846" cy="1728000"/>
          </a:xfrm>
          <a:prstGeom prst="rect">
            <a:avLst/>
          </a:prstGeo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97548" y="4076342"/>
            <a:ext cx="2520000" cy="172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957385" y="4076343"/>
            <a:ext cx="2334846" cy="1728000"/>
          </a:xfrm>
          <a:prstGeom prst="rect">
            <a:avLst/>
          </a:prstGeo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19308" y="2159956"/>
            <a:ext cx="2452077" cy="1728000"/>
          </a:xfrm>
          <a:prstGeom prst="rect">
            <a:avLst/>
          </a:prstGeo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30587"/>
          </a:xfrm>
          <a:prstGeom prst="rect">
            <a:avLst/>
          </a:prstGeom>
          <a:gradFill flip="none" rotWithShape="1">
            <a:gsLst>
              <a:gs pos="47000">
                <a:srgbClr val="0D6CB4"/>
              </a:gs>
              <a:gs pos="100000">
                <a:schemeClr val="accent2"/>
              </a:gs>
              <a:gs pos="77000">
                <a:srgbClr val="227DC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020968" cy="1240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rgbClr val="F8C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84385" y="3855676"/>
            <a:ext cx="10003692" cy="19252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006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34321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020968" cy="1240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084385" y="3855676"/>
            <a:ext cx="10003692" cy="19252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055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cover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7000">
                <a:srgbClr val="0D6CB4"/>
              </a:gs>
              <a:gs pos="100000">
                <a:schemeClr val="accent2"/>
              </a:gs>
              <a:gs pos="77000">
                <a:srgbClr val="227DC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281657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rgbClr val="FFD12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281657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478213"/>
          </a:xfrm>
          <a:prstGeom prst="line">
            <a:avLst/>
          </a:prstGeom>
          <a:ln w="28575">
            <a:solidFill>
              <a:srgbClr val="FFD1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929" y="6193922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284602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284602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47821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929" y="6193922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154" y="1825624"/>
            <a:ext cx="10267462" cy="4170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/>
              <a:buChar char="•"/>
              <a:defRPr/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2525" y="1825625"/>
            <a:ext cx="5002090" cy="41703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Font typeface="Arial"/>
              <a:buNone/>
              <a:defRPr/>
            </a:lvl1pPr>
          </a:lstStyle>
          <a:p>
            <a:pPr lvl="0"/>
            <a:endParaRPr lang="en-GB" noProof="0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0"/>
          </p:nvPr>
        </p:nvSpPr>
        <p:spPr>
          <a:xfrm>
            <a:off x="967154" y="1825624"/>
            <a:ext cx="5004000" cy="4170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/>
              <a:buChar char="•"/>
              <a:defRPr/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6232524" y="1825624"/>
            <a:ext cx="5004000" cy="4170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/>
              <a:buChar char="•"/>
              <a:defRPr strike="noStrike"/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 strike="noStrike"/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 strike="noStrike"/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 strike="noStrike"/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 strike="noStrike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967154" y="1825624"/>
            <a:ext cx="5004000" cy="4170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/>
              <a:buChar char="•"/>
              <a:defRPr/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defRPr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0722" y="1825625"/>
            <a:ext cx="3229533" cy="4170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chemeClr val="accent5"/>
              </a:buClr>
              <a:buFont typeface="Arial"/>
              <a:buChar char="•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476002" y="1825624"/>
            <a:ext cx="3239996" cy="4170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chemeClr val="accent5"/>
              </a:buClr>
              <a:buFont typeface="Arial"/>
              <a:buChar char="•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5"/>
          </p:nvPr>
        </p:nvSpPr>
        <p:spPr>
          <a:xfrm>
            <a:off x="7990763" y="1825624"/>
            <a:ext cx="3239998" cy="4170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chemeClr val="accent5"/>
              </a:buClr>
              <a:buFont typeface="Arial"/>
              <a:buChar char="•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722" y="1681163"/>
            <a:ext cx="5003999" cy="823912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0722" y="2597727"/>
            <a:ext cx="5003999" cy="339826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342900" indent="-342900">
              <a:buClr>
                <a:schemeClr val="accent5"/>
              </a:buClr>
              <a:buFont typeface="Arial"/>
              <a:buChar char="•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2768" y="1681163"/>
            <a:ext cx="5003999" cy="823912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2768" y="2597727"/>
            <a:ext cx="5003999" cy="339826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342900" indent="-342900">
              <a:buClr>
                <a:schemeClr val="accent5"/>
              </a:buClr>
              <a:buFont typeface="Arial"/>
              <a:buChar char="•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750540"/>
            <a:ext cx="12192000" cy="424544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noProof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-JRC-logo_horizontal_EN_pos_transparent-background.png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0944" r="6669" b="9113"/>
          <a:stretch/>
        </p:blipFill>
        <p:spPr>
          <a:xfrm>
            <a:off x="9945929" y="6177847"/>
            <a:ext cx="1727997" cy="4672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38200" y="625429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15BF1-D259-0341-94F8-9E410F79F6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1" r:id="rId3"/>
    <p:sldLayoutId id="2147483650" r:id="rId4"/>
    <p:sldLayoutId id="2147483660" r:id="rId5"/>
    <p:sldLayoutId id="2147483652" r:id="rId6"/>
    <p:sldLayoutId id="2147483661" r:id="rId7"/>
    <p:sldLayoutId id="2147483653" r:id="rId8"/>
    <p:sldLayoutId id="2147483654" r:id="rId9"/>
    <p:sldLayoutId id="2147483659" r:id="rId10"/>
    <p:sldLayoutId id="2147483658" r:id="rId11"/>
    <p:sldLayoutId id="2147483668" r:id="rId12"/>
    <p:sldLayoutId id="2147483666" r:id="rId13"/>
    <p:sldLayoutId id="2147483667" r:id="rId14"/>
    <p:sldLayoutId id="2147483655" r:id="rId15"/>
    <p:sldLayoutId id="2147483670" r:id="rId16"/>
    <p:sldLayoutId id="214748366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6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8.tif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6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6.pn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10.tif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5.m4a"/><Relationship Id="rId7" Type="http://schemas.openxmlformats.org/officeDocument/2006/relationships/image" Target="../media/image10.tiff"/><Relationship Id="rId2" Type="http://schemas.microsoft.com/office/2007/relationships/media" Target="../media/media25.m4a"/><Relationship Id="rId1" Type="http://schemas.openxmlformats.org/officeDocument/2006/relationships/tags" Target="../tags/tag25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3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3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3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3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3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36.m4a"/><Relationship Id="rId7" Type="http://schemas.openxmlformats.org/officeDocument/2006/relationships/image" Target="../media/image12.jpeg"/><Relationship Id="rId2" Type="http://schemas.microsoft.com/office/2007/relationships/media" Target="../media/media36.m4a"/><Relationship Id="rId1" Type="http://schemas.openxmlformats.org/officeDocument/2006/relationships/tags" Target="../tags/tag36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7.m4a"/><Relationship Id="rId7" Type="http://schemas.openxmlformats.org/officeDocument/2006/relationships/image" Target="../media/image15.png"/><Relationship Id="rId2" Type="http://schemas.microsoft.com/office/2007/relationships/media" Target="../media/media37.m4a"/><Relationship Id="rId1" Type="http://schemas.openxmlformats.org/officeDocument/2006/relationships/tags" Target="../tags/tag3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38.m4a"/><Relationship Id="rId7" Type="http://schemas.openxmlformats.org/officeDocument/2006/relationships/image" Target="../media/image17.png"/><Relationship Id="rId2" Type="http://schemas.microsoft.com/office/2007/relationships/media" Target="../media/media38.m4a"/><Relationship Id="rId1" Type="http://schemas.openxmlformats.org/officeDocument/2006/relationships/tags" Target="../tags/tag38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7" Type="http://schemas.openxmlformats.org/officeDocument/2006/relationships/image" Target="../media/image6.png"/><Relationship Id="rId2" Type="http://schemas.microsoft.com/office/2007/relationships/media" Target="../media/media39.m4a"/><Relationship Id="rId1" Type="http://schemas.openxmlformats.org/officeDocument/2006/relationships/tags" Target="../tags/tag39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7" Type="http://schemas.openxmlformats.org/officeDocument/2006/relationships/image" Target="../media/image6.png"/><Relationship Id="rId2" Type="http://schemas.microsoft.com/office/2007/relationships/media" Target="../media/media40.m4a"/><Relationship Id="rId1" Type="http://schemas.openxmlformats.org/officeDocument/2006/relationships/tags" Target="../tags/tag40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7" Type="http://schemas.openxmlformats.org/officeDocument/2006/relationships/image" Target="../media/image6.png"/><Relationship Id="rId2" Type="http://schemas.microsoft.com/office/2007/relationships/media" Target="../media/media41.m4a"/><Relationship Id="rId1" Type="http://schemas.openxmlformats.org/officeDocument/2006/relationships/tags" Target="../tags/tag41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2" Type="http://schemas.microsoft.com/office/2007/relationships/media" Target="../media/media42.m4a"/><Relationship Id="rId1" Type="http://schemas.openxmlformats.org/officeDocument/2006/relationships/tags" Target="../tags/tag4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4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4.m4a"/><Relationship Id="rId7" Type="http://schemas.microsoft.com/office/2007/relationships/hdphoto" Target="../media/hdphoto1.wdp"/><Relationship Id="rId2" Type="http://schemas.microsoft.com/office/2007/relationships/media" Target="../media/media44.m4a"/><Relationship Id="rId1" Type="http://schemas.openxmlformats.org/officeDocument/2006/relationships/tags" Target="../tags/tag44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4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4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7" Type="http://schemas.openxmlformats.org/officeDocument/2006/relationships/image" Target="../media/image6.png"/><Relationship Id="rId2" Type="http://schemas.microsoft.com/office/2007/relationships/media" Target="../media/media47.m4a"/><Relationship Id="rId1" Type="http://schemas.openxmlformats.org/officeDocument/2006/relationships/tags" Target="../tags/tag47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7" Type="http://schemas.openxmlformats.org/officeDocument/2006/relationships/image" Target="../media/image6.png"/><Relationship Id="rId2" Type="http://schemas.microsoft.com/office/2007/relationships/media" Target="../media/media48.m4a"/><Relationship Id="rId1" Type="http://schemas.openxmlformats.org/officeDocument/2006/relationships/tags" Target="../tags/tag48.xml"/><Relationship Id="rId6" Type="http://schemas.openxmlformats.org/officeDocument/2006/relationships/hyperlink" Target="https://creativecommons.org/licenses/by/4.0/" TargetMode="External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349" y="1958265"/>
            <a:ext cx="11066929" cy="2336024"/>
          </a:xfrm>
        </p:spPr>
        <p:txBody>
          <a:bodyPr wrap="square">
            <a:spAutoFit/>
          </a:bodyPr>
          <a:lstStyle/>
          <a:p>
            <a:r>
              <a:rPr lang="en-US" sz="3600" b="1" dirty="0"/>
              <a:t>Roles and tasks of panels and experts:</a:t>
            </a:r>
            <a:br>
              <a:rPr lang="en-US" sz="3600" b="1" dirty="0"/>
            </a:br>
            <a:r>
              <a:rPr lang="en-US" sz="2400" b="1" dirty="0"/>
              <a:t>Terms of Reference</a:t>
            </a:r>
            <a:br>
              <a:rPr lang="en-US" sz="2400" b="1" dirty="0"/>
            </a:br>
            <a:r>
              <a:rPr lang="en-US" sz="2400" b="1" dirty="0"/>
              <a:t>Rules of Procedure</a:t>
            </a:r>
            <a:br>
              <a:rPr lang="en-US" sz="2400" b="1" dirty="0"/>
            </a:br>
            <a:r>
              <a:rPr lang="en-US" sz="2400" b="1" dirty="0"/>
              <a:t>Handling commercially confidential information</a:t>
            </a:r>
            <a:r>
              <a:rPr lang="en-US" sz="4400" dirty="0"/>
              <a:t/>
            </a:r>
            <a:br>
              <a:rPr lang="en-US" sz="4400" dirty="0"/>
            </a:br>
            <a:endParaRPr lang="nl-NL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1349" y="4868425"/>
            <a:ext cx="10673346" cy="897754"/>
          </a:xfrm>
        </p:spPr>
        <p:txBody>
          <a:bodyPr/>
          <a:lstStyle/>
          <a:p>
            <a:r>
              <a:rPr lang="en-GB" sz="2000" b="1" dirty="0"/>
              <a:t>Training of members of Commission expert panels on </a:t>
            </a:r>
            <a:br>
              <a:rPr lang="en-GB" sz="2000" b="1" dirty="0"/>
            </a:br>
            <a:r>
              <a:rPr lang="en-GB" sz="2000" b="1" dirty="0"/>
              <a:t>medical devices and in vitro diagnostic devices (EXPAMED)</a:t>
            </a:r>
          </a:p>
        </p:txBody>
      </p:sp>
      <p:pic>
        <p:nvPicPr>
          <p:cNvPr id="4" name="Audio Recording 20 Oct 2020 at 16:48:01" descr="Audio Recording 20 Oct 2020 at 16:48:01">
            <a:hlinkClick r:id="" action="ppaction://media"/>
            <a:extLst>
              <a:ext uri="{FF2B5EF4-FFF2-40B4-BE49-F238E27FC236}">
                <a16:creationId xmlns:a16="http://schemas.microsoft.com/office/drawing/2014/main" id="{419C86A7-7F24-C249-B41C-5EA6E6EB01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91516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09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1"/>
    </mc:Choice>
    <mc:Fallback xmlns="">
      <p:transition spd="slow" advTm="3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" objId="4"/>
        <p14:stopEvt time="3233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-422787" y="499717"/>
            <a:ext cx="9674363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-422787" y="1268377"/>
            <a:ext cx="9674363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-422787" y="2034443"/>
            <a:ext cx="9674363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-422787" y="2803103"/>
            <a:ext cx="9674363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265272" y="1258320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233272" y="2759399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2025501" y="2905010"/>
            <a:ext cx="6630820" cy="337817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Specific scope of CECP/PECP</a:t>
            </a: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025501" y="2107834"/>
            <a:ext cx="6768875" cy="42268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Current roles and tasks - CECP/PECP</a:t>
            </a:r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2025501" y="1263634"/>
            <a:ext cx="6143139" cy="490477"/>
          </a:xfrm>
          <a:prstGeom prst="rect">
            <a:avLst/>
          </a:prstGeom>
          <a:noFill/>
        </p:spPr>
        <p:txBody>
          <a:bodyPr tIns="90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expert panels landscape</a:t>
            </a:r>
          </a:p>
        </p:txBody>
      </p:sp>
      <p:sp>
        <p:nvSpPr>
          <p:cNvPr id="27" name="Oval 26"/>
          <p:cNvSpPr/>
          <p:nvPr/>
        </p:nvSpPr>
        <p:spPr>
          <a:xfrm>
            <a:off x="1265272" y="2026784"/>
            <a:ext cx="584790" cy="5847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1281911" y="459714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29" name="Text Placeholder 8"/>
          <p:cNvSpPr txBox="1">
            <a:spLocks/>
          </p:cNvSpPr>
          <p:nvPr/>
        </p:nvSpPr>
        <p:spPr>
          <a:xfrm>
            <a:off x="2025501" y="507430"/>
            <a:ext cx="6143139" cy="490477"/>
          </a:xfrm>
          <a:prstGeom prst="rect">
            <a:avLst/>
          </a:prstGeom>
          <a:noFill/>
        </p:spPr>
        <p:txBody>
          <a:bodyPr tIns="90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roles of the expert panels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829340" y="-9"/>
            <a:ext cx="10632" cy="68580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Audio Recording 20 Oct 2020 at 17:16:39" descr="Audio Recording 20 Oct 2020 at 17:16:39">
            <a:hlinkClick r:id="" action="ppaction://media"/>
            <a:extLst>
              <a:ext uri="{FF2B5EF4-FFF2-40B4-BE49-F238E27FC236}">
                <a16:creationId xmlns:a16="http://schemas.microsoft.com/office/drawing/2014/main" id="{36EF76C7-0F42-5B4D-98D9-B0085BF02B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45336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89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0"/>
    </mc:Choice>
    <mc:Fallback xmlns="">
      <p:transition spd="slow" advTm="21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2"/>
        <p14:stopEvt time="20508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2ED139A-03B4-0943-B0DC-E168A7348534}"/>
              </a:ext>
            </a:extLst>
          </p:cNvPr>
          <p:cNvSpPr/>
          <p:nvPr/>
        </p:nvSpPr>
        <p:spPr>
          <a:xfrm>
            <a:off x="9883140" y="6096000"/>
            <a:ext cx="222504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F5AD7DF3-62F0-FE47-8666-73EDDBA32E63}"/>
              </a:ext>
            </a:extLst>
          </p:cNvPr>
          <p:cNvSpPr txBox="1">
            <a:spLocks/>
          </p:cNvSpPr>
          <p:nvPr/>
        </p:nvSpPr>
        <p:spPr>
          <a:xfrm>
            <a:off x="831609" y="0"/>
            <a:ext cx="11064299" cy="681981"/>
          </a:xfrm>
          <a:prstGeom prst="rect">
            <a:avLst/>
          </a:prstGeom>
        </p:spPr>
        <p:txBody>
          <a:bodyPr vert="horz" lIns="91440" tIns="45720" rIns="9144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Wider context of CECP/PECP: the ‘new approach’</a:t>
            </a:r>
            <a:endParaRPr lang="en-GB" sz="36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6518472-292F-3144-BEB4-B1C736AD478F}"/>
              </a:ext>
            </a:extLst>
          </p:cNvPr>
          <p:cNvSpPr txBox="1"/>
          <p:nvPr/>
        </p:nvSpPr>
        <p:spPr>
          <a:xfrm>
            <a:off x="831609" y="980470"/>
            <a:ext cx="6422631" cy="5300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1200"/>
              </a:spcBef>
              <a:buClr>
                <a:schemeClr val="accent5"/>
              </a:buClr>
              <a:buFont typeface="Arial"/>
              <a:buChar char="•"/>
            </a:pPr>
            <a:r>
              <a:rPr lang="en-GB" dirty="0"/>
              <a:t>T</a:t>
            </a:r>
            <a:r>
              <a:rPr lang="en-GB" noProof="0" dirty="0"/>
              <a:t>he regulatory framework for medical devices is based on the so-called </a:t>
            </a:r>
            <a:r>
              <a:rPr lang="en-GB" noProof="0" dirty="0">
                <a:solidFill>
                  <a:srgbClr val="0070C0"/>
                </a:solidFill>
              </a:rPr>
              <a:t>‘new approach’ to technical harmonisation and standards. </a:t>
            </a:r>
          </a:p>
          <a:p>
            <a:pPr marL="285750" indent="-285750">
              <a:lnSpc>
                <a:spcPts val="2400"/>
              </a:lnSpc>
              <a:spcBef>
                <a:spcPts val="1200"/>
              </a:spcBef>
              <a:buClr>
                <a:schemeClr val="accent5"/>
              </a:buClr>
              <a:buFont typeface="Arial"/>
              <a:buChar char="•"/>
            </a:pPr>
            <a:r>
              <a:rPr lang="en-GB" dirty="0"/>
              <a:t>The new approach requires a </a:t>
            </a:r>
            <a:r>
              <a:rPr lang="en-GB" dirty="0">
                <a:solidFill>
                  <a:srgbClr val="0070C0"/>
                </a:solidFill>
              </a:rPr>
              <a:t>close relationship between EU law and standardisation requests by the Commission.</a:t>
            </a:r>
          </a:p>
          <a:p>
            <a:pPr marL="285750" indent="-285750">
              <a:lnSpc>
                <a:spcPts val="2400"/>
              </a:lnSpc>
              <a:spcBef>
                <a:spcPts val="1200"/>
              </a:spcBef>
              <a:buClr>
                <a:schemeClr val="accent5"/>
              </a:buClr>
              <a:buFont typeface="Arial"/>
              <a:buChar char="•"/>
            </a:pPr>
            <a:r>
              <a:rPr lang="en-GB" dirty="0"/>
              <a:t>In essence: the </a:t>
            </a:r>
            <a:r>
              <a:rPr lang="en-GB" dirty="0">
                <a:solidFill>
                  <a:srgbClr val="0070C0"/>
                </a:solidFill>
              </a:rPr>
              <a:t>legislation outlines only ‘essential requirements’ for safety and other aspects</a:t>
            </a:r>
            <a:r>
              <a:rPr lang="en-GB" dirty="0"/>
              <a:t>. Technical details are provided in </a:t>
            </a:r>
            <a:r>
              <a:rPr lang="en-GB" dirty="0">
                <a:solidFill>
                  <a:srgbClr val="0070C0"/>
                </a:solidFill>
              </a:rPr>
              <a:t>EU ‘harmonised standards’</a:t>
            </a:r>
            <a:r>
              <a:rPr lang="en-GB" b="1" dirty="0"/>
              <a:t> </a:t>
            </a:r>
            <a:r>
              <a:rPr lang="en-GB" dirty="0"/>
              <a:t>used to facilitate compliance with the essential requirements. </a:t>
            </a:r>
          </a:p>
          <a:p>
            <a:pPr marL="285750" indent="-285750">
              <a:lnSpc>
                <a:spcPts val="2400"/>
              </a:lnSpc>
              <a:spcBef>
                <a:spcPts val="1200"/>
              </a:spcBef>
              <a:buClr>
                <a:schemeClr val="accent5"/>
              </a:buClr>
              <a:buFont typeface="Arial"/>
              <a:buChar char="•"/>
            </a:pPr>
            <a:r>
              <a:rPr lang="en-GB" dirty="0"/>
              <a:t>Products manufactured in accordance with the harmonised standards are </a:t>
            </a:r>
            <a:r>
              <a:rPr lang="en-GB" dirty="0">
                <a:solidFill>
                  <a:srgbClr val="0070C0"/>
                </a:solidFill>
              </a:rPr>
              <a:t>presumed to be in conformity with the essential requirements </a:t>
            </a:r>
            <a:r>
              <a:rPr lang="en-GB" dirty="0"/>
              <a:t>(= ‘presumption of conformity’) and can circulate freely on the single market.</a:t>
            </a:r>
          </a:p>
          <a:p>
            <a:pPr marL="285750" indent="-285750">
              <a:lnSpc>
                <a:spcPts val="2400"/>
              </a:lnSpc>
              <a:spcBef>
                <a:spcPts val="1200"/>
              </a:spcBef>
              <a:buClr>
                <a:schemeClr val="accent5"/>
              </a:buClr>
              <a:buFont typeface="Arial"/>
              <a:buChar char="•"/>
            </a:pPr>
            <a:r>
              <a:rPr lang="en-GB" noProof="0" dirty="0"/>
              <a:t>In case no (adequate) harmonised standard exists, the Commission can issue so-called </a:t>
            </a:r>
            <a:r>
              <a:rPr lang="en-GB" dirty="0">
                <a:solidFill>
                  <a:srgbClr val="0070C0"/>
                </a:solidFill>
              </a:rPr>
              <a:t>‘Common Specifications’.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92F5090-144D-6848-9A16-970A40E68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0640" y="1080087"/>
            <a:ext cx="4619841" cy="2132391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A2D4CCF-BE85-5A41-AE10-2F4B353C1742}"/>
              </a:ext>
            </a:extLst>
          </p:cNvPr>
          <p:cNvGrpSpPr/>
          <p:nvPr/>
        </p:nvGrpSpPr>
        <p:grpSpPr>
          <a:xfrm>
            <a:off x="7193280" y="5524201"/>
            <a:ext cx="3187337" cy="1054863"/>
            <a:chOff x="5773784" y="5643153"/>
            <a:chExt cx="3187337" cy="1054863"/>
          </a:xfrm>
        </p:grpSpPr>
        <p:sp>
          <p:nvSpPr>
            <p:cNvPr id="12" name="Abgerundetes Rechteck 11">
              <a:extLst>
                <a:ext uri="{FF2B5EF4-FFF2-40B4-BE49-F238E27FC236}">
                  <a16:creationId xmlns:a16="http://schemas.microsoft.com/office/drawing/2014/main" id="{ABFCEA10-A8BB-7E42-8E61-C0C541F35B96}"/>
                </a:ext>
              </a:extLst>
            </p:cNvPr>
            <p:cNvSpPr/>
            <p:nvPr/>
          </p:nvSpPr>
          <p:spPr>
            <a:xfrm>
              <a:off x="6766561" y="5643153"/>
              <a:ext cx="2194560" cy="105486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</a:rPr>
                <a:t>Expert Panels</a:t>
              </a:r>
            </a:p>
          </p:txBody>
        </p:sp>
        <p:sp>
          <p:nvSpPr>
            <p:cNvPr id="13" name="Pfeil nach rechts 12">
              <a:extLst>
                <a:ext uri="{FF2B5EF4-FFF2-40B4-BE49-F238E27FC236}">
                  <a16:creationId xmlns:a16="http://schemas.microsoft.com/office/drawing/2014/main" id="{74097FD9-7DBD-804C-9A07-68ACA727F6CF}"/>
                </a:ext>
              </a:extLst>
            </p:cNvPr>
            <p:cNvSpPr/>
            <p:nvPr/>
          </p:nvSpPr>
          <p:spPr>
            <a:xfrm rot="10800000">
              <a:off x="5773784" y="5870139"/>
              <a:ext cx="992777" cy="60089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b="1">
                <a:solidFill>
                  <a:schemeClr val="bg1"/>
                </a:solidFill>
              </a:endParaRPr>
            </a:p>
          </p:txBody>
        </p:sp>
      </p:grpSp>
      <p:pic>
        <p:nvPicPr>
          <p:cNvPr id="4" name="slide_011" descr="slide_011">
            <a:hlinkClick r:id="" action="ppaction://media"/>
            <a:extLst>
              <a:ext uri="{FF2B5EF4-FFF2-40B4-BE49-F238E27FC236}">
                <a16:creationId xmlns:a16="http://schemas.microsoft.com/office/drawing/2014/main" id="{1A7D7305-BCAA-CE4A-87D7-27D7BB3ED3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0958" y="-111128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94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81"/>
    </mc:Choice>
    <mc:Fallback xmlns="">
      <p:transition spd="slow" advTm="136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4"/>
        <p14:stopEvt time="134189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8D225B9-1169-F64C-9316-5491271CDB07}"/>
              </a:ext>
            </a:extLst>
          </p:cNvPr>
          <p:cNvSpPr/>
          <p:nvPr/>
        </p:nvSpPr>
        <p:spPr>
          <a:xfrm>
            <a:off x="9883140" y="6096000"/>
            <a:ext cx="222504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60F3F26-6A40-4742-85B9-B4D200491891}"/>
              </a:ext>
            </a:extLst>
          </p:cNvPr>
          <p:cNvGrpSpPr/>
          <p:nvPr/>
        </p:nvGrpSpPr>
        <p:grpSpPr>
          <a:xfrm>
            <a:off x="7269480" y="5688697"/>
            <a:ext cx="3350624" cy="1054863"/>
            <a:chOff x="5416730" y="5675577"/>
            <a:chExt cx="3350624" cy="1054863"/>
          </a:xfrm>
        </p:grpSpPr>
        <p:sp>
          <p:nvSpPr>
            <p:cNvPr id="13" name="Abgerundetes Rechteck 12">
              <a:extLst>
                <a:ext uri="{FF2B5EF4-FFF2-40B4-BE49-F238E27FC236}">
                  <a16:creationId xmlns:a16="http://schemas.microsoft.com/office/drawing/2014/main" id="{915BC277-E08A-C741-A896-315CBEA3C7F7}"/>
                </a:ext>
              </a:extLst>
            </p:cNvPr>
            <p:cNvSpPr/>
            <p:nvPr/>
          </p:nvSpPr>
          <p:spPr>
            <a:xfrm>
              <a:off x="6572794" y="5675577"/>
              <a:ext cx="2194560" cy="105486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</a:rPr>
                <a:t>Expert Panels</a:t>
              </a:r>
            </a:p>
          </p:txBody>
        </p:sp>
        <p:sp>
          <p:nvSpPr>
            <p:cNvPr id="14" name="Pfeil nach rechts 13">
              <a:extLst>
                <a:ext uri="{FF2B5EF4-FFF2-40B4-BE49-F238E27FC236}">
                  <a16:creationId xmlns:a16="http://schemas.microsoft.com/office/drawing/2014/main" id="{25020540-B33D-854C-987E-31FFBB179F6C}"/>
                </a:ext>
              </a:extLst>
            </p:cNvPr>
            <p:cNvSpPr/>
            <p:nvPr/>
          </p:nvSpPr>
          <p:spPr>
            <a:xfrm rot="10800000">
              <a:off x="5416730" y="5902563"/>
              <a:ext cx="1628503" cy="60089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Title 5">
            <a:extLst>
              <a:ext uri="{FF2B5EF4-FFF2-40B4-BE49-F238E27FC236}">
                <a16:creationId xmlns:a16="http://schemas.microsoft.com/office/drawing/2014/main" id="{F5AD7DF3-62F0-FE47-8666-73EDDBA32E63}"/>
              </a:ext>
            </a:extLst>
          </p:cNvPr>
          <p:cNvSpPr txBox="1">
            <a:spLocks/>
          </p:cNvSpPr>
          <p:nvPr/>
        </p:nvSpPr>
        <p:spPr>
          <a:xfrm>
            <a:off x="831609" y="302508"/>
            <a:ext cx="11290721" cy="681981"/>
          </a:xfrm>
          <a:prstGeom prst="rect">
            <a:avLst/>
          </a:prstGeom>
        </p:spPr>
        <p:txBody>
          <a:bodyPr vert="horz" lIns="91440" tIns="45720" rIns="9144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Wider context of CECP/PECP: conformity assessment</a:t>
            </a:r>
            <a:endParaRPr lang="en-GB" sz="36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69617E7-57C1-454C-8CCF-CF8A076830A6}"/>
              </a:ext>
            </a:extLst>
          </p:cNvPr>
          <p:cNvSpPr txBox="1"/>
          <p:nvPr/>
        </p:nvSpPr>
        <p:spPr>
          <a:xfrm>
            <a:off x="778269" y="1492844"/>
            <a:ext cx="6491211" cy="491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chemeClr val="accent5"/>
              </a:buClr>
              <a:buFont typeface="Arial"/>
              <a:buChar char="•"/>
            </a:pPr>
            <a:r>
              <a:rPr lang="en-GB" noProof="0" dirty="0"/>
              <a:t>Assessment of whether or not a product fulfils the essential </a:t>
            </a:r>
            <a:r>
              <a:rPr lang="en-GB" dirty="0"/>
              <a:t>requirements </a:t>
            </a:r>
            <a:r>
              <a:rPr lang="en-GB" noProof="0" dirty="0"/>
              <a:t>is </a:t>
            </a:r>
            <a:r>
              <a:rPr lang="en-GB" u="sng" noProof="0" dirty="0"/>
              <a:t>not</a:t>
            </a:r>
            <a:r>
              <a:rPr lang="en-GB" noProof="0" dirty="0"/>
              <a:t> done by Competent </a:t>
            </a:r>
            <a:r>
              <a:rPr lang="en-GB" dirty="0"/>
              <a:t>A</a:t>
            </a:r>
            <a:r>
              <a:rPr lang="en-GB" noProof="0" dirty="0" err="1"/>
              <a:t>uthorities</a:t>
            </a:r>
            <a:r>
              <a:rPr lang="en-GB" noProof="0" dirty="0"/>
              <a:t>, but ‘outsourced’ to </a:t>
            </a:r>
            <a:r>
              <a:rPr lang="en-GB" noProof="0" dirty="0">
                <a:solidFill>
                  <a:srgbClr val="0070C0"/>
                </a:solidFill>
              </a:rPr>
              <a:t>notified bodies (NBs), designated by the authorities.</a:t>
            </a:r>
          </a:p>
          <a:p>
            <a:pPr marL="285750" indent="-285750">
              <a:lnSpc>
                <a:spcPts val="2400"/>
              </a:lnSpc>
              <a:spcAft>
                <a:spcPts val="1500"/>
              </a:spcAft>
              <a:buClr>
                <a:schemeClr val="accent5"/>
              </a:buClr>
              <a:buFont typeface="Arial"/>
              <a:buChar char="•"/>
            </a:pPr>
            <a:r>
              <a:rPr lang="en-GB" noProof="0" dirty="0"/>
              <a:t>Notified Bodies</a:t>
            </a:r>
            <a:r>
              <a:rPr lang="en-GB" dirty="0"/>
              <a:t> establish whether a product conforms with the requirements (CE marking) and </a:t>
            </a:r>
            <a:r>
              <a:rPr lang="en-GB" noProof="0" dirty="0"/>
              <a:t>can thus circulate on the single market– the process is called </a:t>
            </a:r>
            <a:r>
              <a:rPr lang="en-GB" noProof="0" dirty="0">
                <a:solidFill>
                  <a:srgbClr val="0070C0"/>
                </a:solidFill>
              </a:rPr>
              <a:t>‘conformity assessment’</a:t>
            </a:r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Clr>
                <a:schemeClr val="accent5"/>
              </a:buClr>
              <a:buFont typeface="Arial"/>
              <a:buChar char="•"/>
            </a:pPr>
            <a:r>
              <a:rPr lang="en-GB" noProof="0" dirty="0"/>
              <a:t>Key legal obligations for </a:t>
            </a:r>
            <a:r>
              <a:rPr lang="en-GB" noProof="0" dirty="0">
                <a:solidFill>
                  <a:srgbClr val="0070C0"/>
                </a:solidFill>
              </a:rPr>
              <a:t>manufacturers </a:t>
            </a:r>
            <a:r>
              <a:rPr lang="en-GB" dirty="0"/>
              <a:t>relevant in this context </a:t>
            </a:r>
            <a:r>
              <a:rPr lang="en-GB" noProof="0" dirty="0"/>
              <a:t>are:</a:t>
            </a:r>
          </a:p>
          <a:p>
            <a:pPr marL="742950" lvl="1" indent="-285750">
              <a:lnSpc>
                <a:spcPts val="2400"/>
              </a:lnSpc>
              <a:spcAft>
                <a:spcPts val="600"/>
              </a:spcAft>
              <a:buClr>
                <a:schemeClr val="accent5"/>
              </a:buClr>
              <a:buFont typeface="Arial"/>
              <a:buChar char="•"/>
            </a:pPr>
            <a:r>
              <a:rPr lang="en-GB" dirty="0"/>
              <a:t>Quality management system including</a:t>
            </a:r>
            <a:br>
              <a:rPr lang="en-GB" dirty="0"/>
            </a:br>
            <a:r>
              <a:rPr lang="en-GB" dirty="0">
                <a:solidFill>
                  <a:srgbClr val="0070C0"/>
                </a:solidFill>
              </a:rPr>
              <a:t>risk management. </a:t>
            </a:r>
          </a:p>
          <a:p>
            <a:pPr marL="742950" lvl="1" indent="-285750">
              <a:lnSpc>
                <a:spcPts val="2400"/>
              </a:lnSpc>
              <a:spcAft>
                <a:spcPts val="600"/>
              </a:spcAft>
              <a:buClr>
                <a:schemeClr val="accent5"/>
              </a:buClr>
              <a:buFont typeface="Arial"/>
              <a:buChar char="•"/>
            </a:pPr>
            <a:r>
              <a:rPr lang="en-GB" dirty="0"/>
              <a:t>Known and foreseeable </a:t>
            </a:r>
            <a:r>
              <a:rPr lang="en-GB" dirty="0">
                <a:solidFill>
                  <a:srgbClr val="0070C0"/>
                </a:solidFill>
              </a:rPr>
              <a:t>risks</a:t>
            </a:r>
            <a:r>
              <a:rPr lang="en-GB" dirty="0"/>
              <a:t> must be weighed against </a:t>
            </a:r>
            <a:r>
              <a:rPr lang="en-GB" dirty="0">
                <a:solidFill>
                  <a:srgbClr val="0070C0"/>
                </a:solidFill>
              </a:rPr>
              <a:t>benefits</a:t>
            </a:r>
            <a:r>
              <a:rPr lang="en-GB" dirty="0"/>
              <a:t> for the patient (</a:t>
            </a:r>
            <a:r>
              <a:rPr lang="en-GB" dirty="0">
                <a:solidFill>
                  <a:srgbClr val="0070C0"/>
                </a:solidFill>
              </a:rPr>
              <a:t>benefit risk ratio</a:t>
            </a:r>
            <a:r>
              <a:rPr lang="en-GB" dirty="0"/>
              <a:t>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B46E544-B760-BE41-999A-9990F86CC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330" y="1642567"/>
            <a:ext cx="3810000" cy="2235200"/>
          </a:xfrm>
          <a:prstGeom prst="rect">
            <a:avLst/>
          </a:prstGeom>
        </p:spPr>
      </p:pic>
      <p:pic>
        <p:nvPicPr>
          <p:cNvPr id="6" name="slide_012" descr="slide_012">
            <a:hlinkClick r:id="" action="ppaction://media"/>
            <a:extLst>
              <a:ext uri="{FF2B5EF4-FFF2-40B4-BE49-F238E27FC236}">
                <a16:creationId xmlns:a16="http://schemas.microsoft.com/office/drawing/2014/main" id="{B24C7E6F-5F2E-FB4C-87C0-7F57D7E6AF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-117086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480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11"/>
    </mc:Choice>
    <mc:Fallback xmlns="">
      <p:transition spd="slow" advTm="10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6"/>
        <p14:stopEvt time="99425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5AD7DF3-62F0-FE47-8666-73EDDBA32E63}"/>
              </a:ext>
            </a:extLst>
          </p:cNvPr>
          <p:cNvSpPr txBox="1">
            <a:spLocks/>
          </p:cNvSpPr>
          <p:nvPr/>
        </p:nvSpPr>
        <p:spPr>
          <a:xfrm>
            <a:off x="831609" y="302508"/>
            <a:ext cx="11290721" cy="681981"/>
          </a:xfrm>
          <a:prstGeom prst="rect">
            <a:avLst/>
          </a:prstGeom>
        </p:spPr>
        <p:txBody>
          <a:bodyPr vert="horz" lIns="91440" tIns="45720" rIns="9144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CECP/PECP and expert panels</a:t>
            </a:r>
            <a:endParaRPr lang="en-GB" sz="36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69617E7-57C1-454C-8CCF-CF8A076830A6}"/>
              </a:ext>
            </a:extLst>
          </p:cNvPr>
          <p:cNvSpPr txBox="1"/>
          <p:nvPr/>
        </p:nvSpPr>
        <p:spPr>
          <a:xfrm>
            <a:off x="831609" y="1454750"/>
            <a:ext cx="6984616" cy="445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Clr>
                <a:schemeClr val="accent5"/>
              </a:buClr>
              <a:buFont typeface="Arial"/>
              <a:buChar char="•"/>
            </a:pPr>
            <a:r>
              <a:rPr lang="en-GB" noProof="0" dirty="0">
                <a:solidFill>
                  <a:srgbClr val="0070C0"/>
                </a:solidFill>
              </a:rPr>
              <a:t>In the context of their conformity assessments, </a:t>
            </a:r>
            <a:r>
              <a:rPr lang="en-GB" b="1" noProof="0" dirty="0">
                <a:solidFill>
                  <a:srgbClr val="0070C0"/>
                </a:solidFill>
              </a:rPr>
              <a:t>notified bodies (NBs) are legally obliged to </a:t>
            </a:r>
            <a:r>
              <a:rPr lang="en-GB" sz="2400" b="1" noProof="0" dirty="0">
                <a:solidFill>
                  <a:srgbClr val="0070C0"/>
                </a:solidFill>
              </a:rPr>
              <a:t>consult </a:t>
            </a:r>
            <a:r>
              <a:rPr lang="en-GB" sz="2400" b="1" noProof="0" dirty="0" err="1">
                <a:solidFill>
                  <a:srgbClr val="0070C0"/>
                </a:solidFill>
              </a:rPr>
              <a:t>exper</a:t>
            </a:r>
            <a:r>
              <a:rPr lang="en-GB" sz="2400" b="1" dirty="0">
                <a:solidFill>
                  <a:srgbClr val="0070C0"/>
                </a:solidFill>
              </a:rPr>
              <a:t>t panels </a:t>
            </a:r>
            <a:r>
              <a:rPr lang="en-GB" dirty="0">
                <a:solidFill>
                  <a:srgbClr val="0070C0"/>
                </a:solidFill>
              </a:rPr>
              <a:t>for specific high-risk devices:</a:t>
            </a:r>
          </a:p>
          <a:p>
            <a:pPr marL="742950" lvl="1" indent="-285750">
              <a:lnSpc>
                <a:spcPts val="2400"/>
              </a:lnSpc>
              <a:spcBef>
                <a:spcPts val="600"/>
              </a:spcBef>
              <a:buClr>
                <a:schemeClr val="accent5"/>
              </a:buClr>
              <a:buFont typeface="Arial"/>
              <a:buChar char="•"/>
            </a:pPr>
            <a:r>
              <a:rPr lang="en-GB" b="1" noProof="0" dirty="0"/>
              <a:t>For m</a:t>
            </a:r>
            <a:r>
              <a:rPr lang="en-GB" b="1" dirty="0" err="1"/>
              <a:t>edical</a:t>
            </a:r>
            <a:r>
              <a:rPr lang="en-GB" b="1" dirty="0"/>
              <a:t> devices</a:t>
            </a:r>
            <a:r>
              <a:rPr lang="en-GB" dirty="0"/>
              <a:t>: </a:t>
            </a:r>
            <a:br>
              <a:rPr lang="en-GB" dirty="0"/>
            </a:br>
            <a:r>
              <a:rPr lang="en-GB" b="1" dirty="0">
                <a:solidFill>
                  <a:srgbClr val="C00000"/>
                </a:solidFill>
              </a:rPr>
              <a:t>clinical evaluation consultation procedure (CECP) </a:t>
            </a:r>
          </a:p>
          <a:p>
            <a:pPr marL="742950" lvl="1" indent="-285750">
              <a:lnSpc>
                <a:spcPts val="2400"/>
              </a:lnSpc>
              <a:spcAft>
                <a:spcPts val="1200"/>
              </a:spcAft>
              <a:buClr>
                <a:schemeClr val="accent5"/>
              </a:buClr>
              <a:buFont typeface="Arial"/>
              <a:buChar char="•"/>
            </a:pPr>
            <a:r>
              <a:rPr lang="en-GB" b="1" noProof="0" dirty="0"/>
              <a:t>For in vitro diagnostic devices</a:t>
            </a:r>
            <a:r>
              <a:rPr lang="en-GB" noProof="0" dirty="0"/>
              <a:t>: </a:t>
            </a:r>
            <a:br>
              <a:rPr lang="en-GB" noProof="0" dirty="0"/>
            </a:br>
            <a:r>
              <a:rPr lang="en-GB" b="1" noProof="0" dirty="0">
                <a:solidFill>
                  <a:srgbClr val="C00000"/>
                </a:solidFill>
              </a:rPr>
              <a:t>performance evaluation consultation procedure (PECP)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chemeClr val="accent5"/>
              </a:buClr>
              <a:buFont typeface="Arial"/>
              <a:buChar char="•"/>
            </a:pPr>
            <a:r>
              <a:rPr lang="en-GB" dirty="0"/>
              <a:t>However, the advice by expert panels is </a:t>
            </a:r>
            <a:br>
              <a:rPr lang="en-GB" dirty="0"/>
            </a:br>
            <a:r>
              <a:rPr lang="en-GB" dirty="0">
                <a:solidFill>
                  <a:srgbClr val="0070C0"/>
                </a:solidFill>
              </a:rPr>
              <a:t>not legally binding. </a:t>
            </a:r>
            <a:r>
              <a:rPr lang="en-GB" dirty="0"/>
              <a:t>NBs have to consider the advice but may </a:t>
            </a:r>
            <a:br>
              <a:rPr lang="en-GB" dirty="0"/>
            </a:br>
            <a:r>
              <a:rPr lang="en-GB" dirty="0"/>
              <a:t>decide not to follow it (fully). However, in such cases NBs need to justify why they did not follow the expert panel advice.</a:t>
            </a:r>
          </a:p>
          <a:p>
            <a:pPr marL="285750" indent="-285750">
              <a:lnSpc>
                <a:spcPts val="2400"/>
              </a:lnSpc>
              <a:spcAft>
                <a:spcPts val="1200"/>
              </a:spcAft>
              <a:buClr>
                <a:schemeClr val="accent5"/>
              </a:buClr>
              <a:buFont typeface="Arial"/>
              <a:buChar char="•"/>
            </a:pPr>
            <a:r>
              <a:rPr lang="en-GB" dirty="0">
                <a:solidFill>
                  <a:srgbClr val="0070C0"/>
                </a:solidFill>
              </a:rPr>
              <a:t>In case there is no opinion within the legal timeline, </a:t>
            </a:r>
            <a:r>
              <a:rPr lang="en-GB" dirty="0"/>
              <a:t>the NB can continue with conformity assessment.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B2C20667-9555-B34C-ADC4-4570B8D86B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3885" y="2333625"/>
            <a:ext cx="3908234" cy="2338039"/>
          </a:xfrm>
          <a:prstGeom prst="rect">
            <a:avLst/>
          </a:prstGeom>
        </p:spPr>
      </p:pic>
      <p:pic>
        <p:nvPicPr>
          <p:cNvPr id="2" name="Audio Recording 20 Oct 2020 at 17:31:51" descr="Audio Recording 20 Oct 2020 at 17:31:51">
            <a:hlinkClick r:id="" action="ppaction://media"/>
            <a:extLst>
              <a:ext uri="{FF2B5EF4-FFF2-40B4-BE49-F238E27FC236}">
                <a16:creationId xmlns:a16="http://schemas.microsoft.com/office/drawing/2014/main" id="{FA5C7B8C-E39B-D244-BCEE-4C28AB8691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-145302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8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2"/>
    </mc:Choice>
    <mc:Fallback xmlns="">
      <p:transition spd="slow" advTm="5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2"/>
        <p14:stopEvt time="51167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9239533" y="5872285"/>
            <a:ext cx="2504792" cy="837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7767" y="19417"/>
            <a:ext cx="11054024" cy="782357"/>
          </a:xfrm>
        </p:spPr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Clinical evaluation consultation procedure (CECP) for medical devices and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Performance evaluation consultation procedure (PECP) for diagnostics</a:t>
            </a:r>
          </a:p>
        </p:txBody>
      </p:sp>
      <p:sp>
        <p:nvSpPr>
          <p:cNvPr id="40" name="Rechteck 14">
            <a:extLst>
              <a:ext uri="{FF2B5EF4-FFF2-40B4-BE49-F238E27FC236}">
                <a16:creationId xmlns:a16="http://schemas.microsoft.com/office/drawing/2014/main" id="{1E8BE3DD-13B1-1140-8235-F404D490E544}"/>
              </a:ext>
            </a:extLst>
          </p:cNvPr>
          <p:cNvSpPr/>
          <p:nvPr/>
        </p:nvSpPr>
        <p:spPr>
          <a:xfrm>
            <a:off x="0" y="996558"/>
            <a:ext cx="1338539" cy="5847737"/>
          </a:xfrm>
          <a:prstGeom prst="rect">
            <a:avLst/>
          </a:prstGeom>
          <a:solidFill>
            <a:srgbClr val="7030A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Decide whether dossier requires procedure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082734" y="996559"/>
            <a:ext cx="4935095" cy="4043794"/>
            <a:chOff x="7082734" y="996559"/>
            <a:chExt cx="4935095" cy="4043794"/>
          </a:xfrm>
        </p:grpSpPr>
        <p:sp>
          <p:nvSpPr>
            <p:cNvPr id="48" name="Textfeld 27">
              <a:extLst>
                <a:ext uri="{FF2B5EF4-FFF2-40B4-BE49-F238E27FC236}">
                  <a16:creationId xmlns:a16="http://schemas.microsoft.com/office/drawing/2014/main" id="{0BA3AA65-6C21-BB41-9DF2-C9D9BECFD271}"/>
                </a:ext>
              </a:extLst>
            </p:cNvPr>
            <p:cNvSpPr txBox="1"/>
            <p:nvPr/>
          </p:nvSpPr>
          <p:spPr>
            <a:xfrm>
              <a:off x="7578287" y="1815849"/>
              <a:ext cx="20272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early report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082734" y="996559"/>
              <a:ext cx="4935095" cy="4043794"/>
              <a:chOff x="7082734" y="996559"/>
              <a:chExt cx="4935095" cy="4043794"/>
            </a:xfrm>
          </p:grpSpPr>
          <p:sp>
            <p:nvSpPr>
              <p:cNvPr id="43" name="Rechteck 20">
                <a:extLst>
                  <a:ext uri="{FF2B5EF4-FFF2-40B4-BE49-F238E27FC236}">
                    <a16:creationId xmlns:a16="http://schemas.microsoft.com/office/drawing/2014/main" id="{06CABD96-3BC0-B14B-9428-D0B85AD75B72}"/>
                  </a:ext>
                </a:extLst>
              </p:cNvPr>
              <p:cNvSpPr/>
              <p:nvPr/>
            </p:nvSpPr>
            <p:spPr>
              <a:xfrm>
                <a:off x="10117640" y="996559"/>
                <a:ext cx="1900189" cy="4043794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European </a:t>
                </a:r>
                <a:b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Parliament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Council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Member States</a:t>
                </a:r>
              </a:p>
            </p:txBody>
          </p:sp>
          <p:sp>
            <p:nvSpPr>
              <p:cNvPr id="44" name="Dokument 22">
                <a:extLst>
                  <a:ext uri="{FF2B5EF4-FFF2-40B4-BE49-F238E27FC236}">
                    <a16:creationId xmlns:a16="http://schemas.microsoft.com/office/drawing/2014/main" id="{527F0346-9F77-9E4E-8231-F3DB75BDB5B5}"/>
                  </a:ext>
                </a:extLst>
              </p:cNvPr>
              <p:cNvSpPr/>
              <p:nvPr/>
            </p:nvSpPr>
            <p:spPr>
              <a:xfrm>
                <a:off x="7578287" y="2653690"/>
                <a:ext cx="2056255" cy="2386662"/>
              </a:xfrm>
              <a:prstGeom prst="flowChartDocument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Annual report outlining:</a:t>
                </a: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Devices that went into procedure</a:t>
                </a: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Notifications of NBs regarding whether or not CECP applicable</a:t>
                </a: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Cases where NBs did </a:t>
                </a:r>
                <a:r>
                  <a:rPr kumimoji="0" lang="en-GB" sz="1200" i="0" u="sng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kumimoji="0" lang="en-GB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follow the panel opinion</a:t>
                </a:r>
              </a:p>
            </p:txBody>
          </p:sp>
          <p:sp>
            <p:nvSpPr>
              <p:cNvPr id="45" name="Pfeil nach unten 23">
                <a:extLst>
                  <a:ext uri="{FF2B5EF4-FFF2-40B4-BE49-F238E27FC236}">
                    <a16:creationId xmlns:a16="http://schemas.microsoft.com/office/drawing/2014/main" id="{FA736707-7529-F643-AE57-37F2FCB52FAC}"/>
                  </a:ext>
                </a:extLst>
              </p:cNvPr>
              <p:cNvSpPr/>
              <p:nvPr/>
            </p:nvSpPr>
            <p:spPr>
              <a:xfrm rot="16200000">
                <a:off x="9696580" y="2787448"/>
                <a:ext cx="359025" cy="483099"/>
              </a:xfrm>
              <a:prstGeom prst="downArrow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Pfeil nach unten 23">
                <a:extLst>
                  <a:ext uri="{FF2B5EF4-FFF2-40B4-BE49-F238E27FC236}">
                    <a16:creationId xmlns:a16="http://schemas.microsoft.com/office/drawing/2014/main" id="{FA736707-7529-F643-AE57-37F2FCB52FAC}"/>
                  </a:ext>
                </a:extLst>
              </p:cNvPr>
              <p:cNvSpPr/>
              <p:nvPr/>
            </p:nvSpPr>
            <p:spPr>
              <a:xfrm rot="16200000">
                <a:off x="7138563" y="2775573"/>
                <a:ext cx="359025" cy="470683"/>
              </a:xfrm>
              <a:prstGeom prst="downArrow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7" name="Rechteck 36">
            <a:extLst>
              <a:ext uri="{FF2B5EF4-FFF2-40B4-BE49-F238E27FC236}">
                <a16:creationId xmlns:a16="http://schemas.microsoft.com/office/drawing/2014/main" id="{57402F27-1023-2442-83F1-CD5043938804}"/>
              </a:ext>
            </a:extLst>
          </p:cNvPr>
          <p:cNvSpPr/>
          <p:nvPr/>
        </p:nvSpPr>
        <p:spPr>
          <a:xfrm>
            <a:off x="2304973" y="1000494"/>
            <a:ext cx="4790216" cy="39344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Expert panels</a:t>
            </a:r>
          </a:p>
        </p:txBody>
      </p:sp>
      <p:sp>
        <p:nvSpPr>
          <p:cNvPr id="58" name="Rechteck 37">
            <a:extLst>
              <a:ext uri="{FF2B5EF4-FFF2-40B4-BE49-F238E27FC236}">
                <a16:creationId xmlns:a16="http://schemas.microsoft.com/office/drawing/2014/main" id="{8D6302EF-FDE4-8A45-8EA9-04C565F3E1BE}"/>
              </a:ext>
            </a:extLst>
          </p:cNvPr>
          <p:cNvSpPr/>
          <p:nvPr/>
        </p:nvSpPr>
        <p:spPr>
          <a:xfrm>
            <a:off x="7553417" y="996559"/>
            <a:ext cx="2056254" cy="393445"/>
          </a:xfrm>
          <a:prstGeom prst="rect">
            <a:avLst/>
          </a:prstGeom>
          <a:solidFill>
            <a:srgbClr val="0C26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Commission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20300" y="1838331"/>
            <a:ext cx="3163418" cy="2148261"/>
            <a:chOff x="1320300" y="1838331"/>
            <a:chExt cx="3163418" cy="2148261"/>
          </a:xfrm>
        </p:grpSpPr>
        <p:sp>
          <p:nvSpPr>
            <p:cNvPr id="42" name="Pfeil nach unten 16">
              <a:extLst>
                <a:ext uri="{FF2B5EF4-FFF2-40B4-BE49-F238E27FC236}">
                  <a16:creationId xmlns:a16="http://schemas.microsoft.com/office/drawing/2014/main" id="{85D29A8D-A153-A74A-B556-63563F17375D}"/>
                </a:ext>
              </a:extLst>
            </p:cNvPr>
            <p:cNvSpPr/>
            <p:nvPr/>
          </p:nvSpPr>
          <p:spPr>
            <a:xfrm rot="16200000">
              <a:off x="1646537" y="2559029"/>
              <a:ext cx="406800" cy="958683"/>
            </a:xfrm>
            <a:prstGeom prst="downArrow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320300" y="1838331"/>
              <a:ext cx="3163418" cy="2148261"/>
              <a:chOff x="1320300" y="1838331"/>
              <a:chExt cx="3163418" cy="2148261"/>
            </a:xfrm>
          </p:grpSpPr>
          <p:sp>
            <p:nvSpPr>
              <p:cNvPr id="41" name="Rechteck 15">
                <a:extLst>
                  <a:ext uri="{FF2B5EF4-FFF2-40B4-BE49-F238E27FC236}">
                    <a16:creationId xmlns:a16="http://schemas.microsoft.com/office/drawing/2014/main" id="{FB3CE39E-A847-1745-B753-3A0E54BB5AE3}"/>
                  </a:ext>
                </a:extLst>
              </p:cNvPr>
              <p:cNvSpPr/>
              <p:nvPr/>
            </p:nvSpPr>
            <p:spPr>
              <a:xfrm>
                <a:off x="2300875" y="2639711"/>
                <a:ext cx="2182843" cy="740909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Screening Panel </a:t>
                </a:r>
              </a:p>
            </p:txBody>
          </p:sp>
          <p:sp>
            <p:nvSpPr>
              <p:cNvPr id="46" name="Textfeld 25">
                <a:extLst>
                  <a:ext uri="{FF2B5EF4-FFF2-40B4-BE49-F238E27FC236}">
                    <a16:creationId xmlns:a16="http://schemas.microsoft.com/office/drawing/2014/main" id="{15FF5123-8E71-0D47-9803-2DC40FB9C216}"/>
                  </a:ext>
                </a:extLst>
              </p:cNvPr>
              <p:cNvSpPr txBox="1"/>
              <p:nvPr/>
            </p:nvSpPr>
            <p:spPr>
              <a:xfrm>
                <a:off x="2304973" y="1838331"/>
                <a:ext cx="217874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Step 1: </a:t>
                </a:r>
                <a:r>
                  <a:rPr lang="en-GB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GB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decision by 2 experts</a:t>
                </a:r>
                <a:br>
                  <a:rPr lang="en-GB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1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whether opinion required</a:t>
                </a:r>
              </a:p>
            </p:txBody>
          </p:sp>
          <p:sp>
            <p:nvSpPr>
              <p:cNvPr id="51" name="Rechteck 2">
                <a:extLst>
                  <a:ext uri="{FF2B5EF4-FFF2-40B4-BE49-F238E27FC236}">
                    <a16:creationId xmlns:a16="http://schemas.microsoft.com/office/drawing/2014/main" id="{12B0314C-C994-6447-869A-669379259023}"/>
                  </a:ext>
                </a:extLst>
              </p:cNvPr>
              <p:cNvSpPr/>
              <p:nvPr/>
            </p:nvSpPr>
            <p:spPr>
              <a:xfrm>
                <a:off x="2304973" y="3380620"/>
                <a:ext cx="2178745" cy="6059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 decision criteria</a:t>
                </a:r>
              </a:p>
            </p:txBody>
          </p:sp>
          <p:sp>
            <p:nvSpPr>
              <p:cNvPr id="59" name="Textfeld 3">
                <a:extLst>
                  <a:ext uri="{FF2B5EF4-FFF2-40B4-BE49-F238E27FC236}">
                    <a16:creationId xmlns:a16="http://schemas.microsoft.com/office/drawing/2014/main" id="{E2345CF1-05E1-2742-9BB7-331FECC19F26}"/>
                  </a:ext>
                </a:extLst>
              </p:cNvPr>
              <p:cNvSpPr txBox="1"/>
              <p:nvPr/>
            </p:nvSpPr>
            <p:spPr>
              <a:xfrm>
                <a:off x="1320300" y="2861810"/>
                <a:ext cx="878767" cy="40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6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Dossier</a:t>
                </a:r>
              </a:p>
            </p:txBody>
          </p:sp>
        </p:grpSp>
      </p:grpSp>
      <p:sp>
        <p:nvSpPr>
          <p:cNvPr id="64" name="Rechteck 62">
            <a:extLst>
              <a:ext uri="{FF2B5EF4-FFF2-40B4-BE49-F238E27FC236}">
                <a16:creationId xmlns:a16="http://schemas.microsoft.com/office/drawing/2014/main" id="{37AC7CC8-EBC3-E74F-AFA0-CD0A8F6AE7A4}"/>
              </a:ext>
            </a:extLst>
          </p:cNvPr>
          <p:cNvSpPr/>
          <p:nvPr/>
        </p:nvSpPr>
        <p:spPr>
          <a:xfrm>
            <a:off x="2304973" y="1508179"/>
            <a:ext cx="7308352" cy="31357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MDR: Clinical evaluation consultation procedure (CECP)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38538" y="1815849"/>
            <a:ext cx="5756651" cy="3263391"/>
            <a:chOff x="1338538" y="1815849"/>
            <a:chExt cx="5756651" cy="3263391"/>
          </a:xfrm>
        </p:grpSpPr>
        <p:grpSp>
          <p:nvGrpSpPr>
            <p:cNvPr id="4" name="Group 3"/>
            <p:cNvGrpSpPr/>
            <p:nvPr/>
          </p:nvGrpSpPr>
          <p:grpSpPr>
            <a:xfrm>
              <a:off x="1338538" y="4556260"/>
              <a:ext cx="3587601" cy="522980"/>
              <a:chOff x="1338538" y="4556260"/>
              <a:chExt cx="3587601" cy="522980"/>
            </a:xfrm>
          </p:grpSpPr>
          <p:sp>
            <p:nvSpPr>
              <p:cNvPr id="49" name="Pfeil nach unten 28">
                <a:extLst>
                  <a:ext uri="{FF2B5EF4-FFF2-40B4-BE49-F238E27FC236}">
                    <a16:creationId xmlns:a16="http://schemas.microsoft.com/office/drawing/2014/main" id="{EBCE96EB-8894-DE44-AC30-772A05A20975}"/>
                  </a:ext>
                </a:extLst>
              </p:cNvPr>
              <p:cNvSpPr/>
              <p:nvPr/>
            </p:nvSpPr>
            <p:spPr>
              <a:xfrm rot="5400000">
                <a:off x="2920487" y="2974311"/>
                <a:ext cx="423703" cy="3587601"/>
              </a:xfrm>
              <a:prstGeom prst="downArrow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feld 1">
                <a:extLst>
                  <a:ext uri="{FF2B5EF4-FFF2-40B4-BE49-F238E27FC236}">
                    <a16:creationId xmlns:a16="http://schemas.microsoft.com/office/drawing/2014/main" id="{4780F501-230B-E04B-8219-0D528CBC02A6}"/>
                  </a:ext>
                </a:extLst>
              </p:cNvPr>
              <p:cNvSpPr txBox="1"/>
              <p:nvPr/>
            </p:nvSpPr>
            <p:spPr>
              <a:xfrm>
                <a:off x="1617599" y="4617575"/>
                <a:ext cx="313527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GB" sz="1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Opinion on NB’s Clinical Evaluation </a:t>
                </a:r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Assessment Report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4483718" y="1815849"/>
              <a:ext cx="2611471" cy="3060952"/>
              <a:chOff x="4483718" y="1815849"/>
              <a:chExt cx="2611471" cy="3060952"/>
            </a:xfrm>
          </p:grpSpPr>
          <p:sp>
            <p:nvSpPr>
              <p:cNvPr id="47" name="Textfeld 26">
                <a:extLst>
                  <a:ext uri="{FF2B5EF4-FFF2-40B4-BE49-F238E27FC236}">
                    <a16:creationId xmlns:a16="http://schemas.microsoft.com/office/drawing/2014/main" id="{E7B6B9C5-6D27-A145-8CD5-993B0633A30D}"/>
                  </a:ext>
                </a:extLst>
              </p:cNvPr>
              <p:cNvSpPr txBox="1"/>
              <p:nvPr/>
            </p:nvSpPr>
            <p:spPr>
              <a:xfrm>
                <a:off x="4926140" y="1815849"/>
                <a:ext cx="21304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nl-NL"/>
                </a:defPPr>
                <a:lvl1pPr>
                  <a:defRPr sz="24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Step 2: </a:t>
                </a: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scientific opinion 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14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on CEAR</a:t>
                </a: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Pfeil nach unten 23">
                <a:extLst>
                  <a:ext uri="{FF2B5EF4-FFF2-40B4-BE49-F238E27FC236}">
                    <a16:creationId xmlns:a16="http://schemas.microsoft.com/office/drawing/2014/main" id="{FA736707-7529-F643-AE57-37F2FCB52FAC}"/>
                  </a:ext>
                </a:extLst>
              </p:cNvPr>
              <p:cNvSpPr/>
              <p:nvPr/>
            </p:nvSpPr>
            <p:spPr>
              <a:xfrm rot="16200000">
                <a:off x="4507215" y="2838313"/>
                <a:ext cx="359025" cy="406019"/>
              </a:xfrm>
              <a:prstGeom prst="downArrow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hteck 15">
                <a:extLst>
                  <a:ext uri="{FF2B5EF4-FFF2-40B4-BE49-F238E27FC236}">
                    <a16:creationId xmlns:a16="http://schemas.microsoft.com/office/drawing/2014/main" id="{C2176F73-1AA7-6142-9F36-A2F1155E2F37}"/>
                  </a:ext>
                </a:extLst>
              </p:cNvPr>
              <p:cNvSpPr/>
              <p:nvPr/>
            </p:nvSpPr>
            <p:spPr>
              <a:xfrm>
                <a:off x="4912346" y="2646406"/>
                <a:ext cx="2182843" cy="2230395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10 thematic </a:t>
                </a:r>
                <a:b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expert </a:t>
                </a:r>
                <a:r>
                  <a:rPr lang="en-GB" sz="20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panels and </a:t>
                </a: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sub-groups</a:t>
                </a:r>
              </a:p>
            </p:txBody>
          </p:sp>
        </p:grpSp>
      </p:grpSp>
      <p:sp>
        <p:nvSpPr>
          <p:cNvPr id="31" name="Rechteck 62">
            <a:extLst>
              <a:ext uri="{FF2B5EF4-FFF2-40B4-BE49-F238E27FC236}">
                <a16:creationId xmlns:a16="http://schemas.microsoft.com/office/drawing/2014/main" id="{B05CE7FD-34AD-904B-855E-9306275050C0}"/>
              </a:ext>
            </a:extLst>
          </p:cNvPr>
          <p:cNvSpPr/>
          <p:nvPr/>
        </p:nvSpPr>
        <p:spPr>
          <a:xfrm>
            <a:off x="2297221" y="5241314"/>
            <a:ext cx="7308352" cy="31357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IVDR: Performance evaluation consultation procedure (PECP)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20300" y="5698216"/>
            <a:ext cx="5788682" cy="966095"/>
            <a:chOff x="1320300" y="5698216"/>
            <a:chExt cx="5788682" cy="966095"/>
          </a:xfrm>
        </p:grpSpPr>
        <p:sp>
          <p:nvSpPr>
            <p:cNvPr id="54" name="Pfeil nach unten 28">
              <a:extLst>
                <a:ext uri="{FF2B5EF4-FFF2-40B4-BE49-F238E27FC236}">
                  <a16:creationId xmlns:a16="http://schemas.microsoft.com/office/drawing/2014/main" id="{826354A5-7867-2F4F-B909-A304B98C73AA}"/>
                </a:ext>
              </a:extLst>
            </p:cNvPr>
            <p:cNvSpPr/>
            <p:nvPr/>
          </p:nvSpPr>
          <p:spPr>
            <a:xfrm rot="5400000">
              <a:off x="2937498" y="4506886"/>
              <a:ext cx="423703" cy="3658099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332282" y="5698216"/>
              <a:ext cx="5776700" cy="966095"/>
              <a:chOff x="1332282" y="5698216"/>
              <a:chExt cx="5776700" cy="966095"/>
            </a:xfrm>
          </p:grpSpPr>
          <p:sp>
            <p:nvSpPr>
              <p:cNvPr id="32" name="Rechteck 15">
                <a:extLst>
                  <a:ext uri="{FF2B5EF4-FFF2-40B4-BE49-F238E27FC236}">
                    <a16:creationId xmlns:a16="http://schemas.microsoft.com/office/drawing/2014/main" id="{5C0FDAB7-BC4F-2647-A6E1-50123B5EBF04}"/>
                  </a:ext>
                </a:extLst>
              </p:cNvPr>
              <p:cNvSpPr/>
              <p:nvPr/>
            </p:nvSpPr>
            <p:spPr>
              <a:xfrm>
                <a:off x="4926139" y="5698216"/>
                <a:ext cx="2182843" cy="966095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IVD panel</a:t>
                </a:r>
              </a:p>
            </p:txBody>
          </p:sp>
          <p:sp>
            <p:nvSpPr>
              <p:cNvPr id="52" name="Pfeil nach unten 16">
                <a:extLst>
                  <a:ext uri="{FF2B5EF4-FFF2-40B4-BE49-F238E27FC236}">
                    <a16:creationId xmlns:a16="http://schemas.microsoft.com/office/drawing/2014/main" id="{0D815906-79A1-A245-82BD-A7DFCFEEA027}"/>
                  </a:ext>
                </a:extLst>
              </p:cNvPr>
              <p:cNvSpPr/>
              <p:nvPr/>
            </p:nvSpPr>
            <p:spPr>
              <a:xfrm rot="16200000">
                <a:off x="2953526" y="4107242"/>
                <a:ext cx="359025" cy="3558615"/>
              </a:xfrm>
              <a:prstGeom prst="downArrow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Textfeld 1">
                <a:extLst>
                  <a:ext uri="{FF2B5EF4-FFF2-40B4-BE49-F238E27FC236}">
                    <a16:creationId xmlns:a16="http://schemas.microsoft.com/office/drawing/2014/main" id="{843706CE-411D-C649-B6AF-8E15C721B5DC}"/>
                  </a:ext>
                </a:extLst>
              </p:cNvPr>
              <p:cNvSpPr txBox="1"/>
              <p:nvPr/>
            </p:nvSpPr>
            <p:spPr>
              <a:xfrm>
                <a:off x="1332282" y="6190081"/>
                <a:ext cx="358632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Views on </a:t>
                </a:r>
                <a:r>
                  <a:rPr lang="en-GB" sz="1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MF’s </a:t>
                </a:r>
                <a:r>
                  <a:rPr lang="en-GB" sz="1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Performance Evaluation Report</a:t>
                </a:r>
              </a:p>
            </p:txBody>
          </p:sp>
        </p:grpSp>
        <p:sp>
          <p:nvSpPr>
            <p:cNvPr id="61" name="Textfeld 3">
              <a:extLst>
                <a:ext uri="{FF2B5EF4-FFF2-40B4-BE49-F238E27FC236}">
                  <a16:creationId xmlns:a16="http://schemas.microsoft.com/office/drawing/2014/main" id="{CB82A2A9-7E3A-3D49-97E9-517FFAA834A4}"/>
                </a:ext>
              </a:extLst>
            </p:cNvPr>
            <p:cNvSpPr txBox="1"/>
            <p:nvPr/>
          </p:nvSpPr>
          <p:spPr>
            <a:xfrm>
              <a:off x="1412738" y="5701883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Dossier</a:t>
              </a:r>
            </a:p>
          </p:txBody>
        </p:sp>
      </p:grpSp>
      <p:pic>
        <p:nvPicPr>
          <p:cNvPr id="17" name="slide_014" descr="slide_014">
            <a:hlinkClick r:id="" action="ppaction://media"/>
            <a:extLst>
              <a:ext uri="{FF2B5EF4-FFF2-40B4-BE49-F238E27FC236}">
                <a16:creationId xmlns:a16="http://schemas.microsoft.com/office/drawing/2014/main" id="{610AB634-800A-1B4C-B41A-3344343F78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7560" y="-120493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397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93"/>
    </mc:Choice>
    <mc:Fallback xmlns="">
      <p:transition spd="slow" advTm="156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17"/>
        <p14:stopEvt time="155035" objId="17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9687208" y="6006787"/>
            <a:ext cx="2504792" cy="837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7767" y="19417"/>
            <a:ext cx="11054024" cy="782357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Timelines for CECP and PECP</a:t>
            </a:r>
          </a:p>
        </p:txBody>
      </p:sp>
      <p:sp>
        <p:nvSpPr>
          <p:cNvPr id="57" name="Rechteck 36">
            <a:extLst>
              <a:ext uri="{FF2B5EF4-FFF2-40B4-BE49-F238E27FC236}">
                <a16:creationId xmlns:a16="http://schemas.microsoft.com/office/drawing/2014/main" id="{57402F27-1023-2442-83F1-CD5043938804}"/>
              </a:ext>
            </a:extLst>
          </p:cNvPr>
          <p:cNvSpPr/>
          <p:nvPr/>
        </p:nvSpPr>
        <p:spPr>
          <a:xfrm>
            <a:off x="2304973" y="1000494"/>
            <a:ext cx="4790216" cy="39344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Expert panels</a:t>
            </a:r>
          </a:p>
        </p:txBody>
      </p:sp>
      <p:sp>
        <p:nvSpPr>
          <p:cNvPr id="64" name="Rechteck 62">
            <a:extLst>
              <a:ext uri="{FF2B5EF4-FFF2-40B4-BE49-F238E27FC236}">
                <a16:creationId xmlns:a16="http://schemas.microsoft.com/office/drawing/2014/main" id="{37AC7CC8-EBC3-E74F-AFA0-CD0A8F6AE7A4}"/>
              </a:ext>
            </a:extLst>
          </p:cNvPr>
          <p:cNvSpPr/>
          <p:nvPr/>
        </p:nvSpPr>
        <p:spPr>
          <a:xfrm>
            <a:off x="2304973" y="1508179"/>
            <a:ext cx="7308352" cy="31357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MDR: Clinical evaluation consultation procedure (CECP)</a:t>
            </a:r>
          </a:p>
        </p:txBody>
      </p:sp>
      <p:sp>
        <p:nvSpPr>
          <p:cNvPr id="30" name="Textfeld 65">
            <a:extLst>
              <a:ext uri="{FF2B5EF4-FFF2-40B4-BE49-F238E27FC236}">
                <a16:creationId xmlns:a16="http://schemas.microsoft.com/office/drawing/2014/main" id="{F03B52C2-A39B-3948-A661-D82FF192C27E}"/>
              </a:ext>
            </a:extLst>
          </p:cNvPr>
          <p:cNvSpPr txBox="1"/>
          <p:nvPr/>
        </p:nvSpPr>
        <p:spPr>
          <a:xfrm>
            <a:off x="2918006" y="4029297"/>
            <a:ext cx="812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  <a:latin typeface="Calibri" panose="020F0502020204030204"/>
              </a:rPr>
              <a:t>21 days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42452" y="1815849"/>
            <a:ext cx="4766531" cy="2830463"/>
            <a:chOff x="2342452" y="1815849"/>
            <a:chExt cx="4766531" cy="2830463"/>
          </a:xfrm>
        </p:grpSpPr>
        <p:sp>
          <p:nvSpPr>
            <p:cNvPr id="47" name="Textfeld 26">
              <a:extLst>
                <a:ext uri="{FF2B5EF4-FFF2-40B4-BE49-F238E27FC236}">
                  <a16:creationId xmlns:a16="http://schemas.microsoft.com/office/drawing/2014/main" id="{E7B6B9C5-6D27-A145-8CD5-993B0633A30D}"/>
                </a:ext>
              </a:extLst>
            </p:cNvPr>
            <p:cNvSpPr txBox="1"/>
            <p:nvPr/>
          </p:nvSpPr>
          <p:spPr>
            <a:xfrm>
              <a:off x="4926140" y="1815849"/>
              <a:ext cx="21304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>
                <a:defRPr sz="24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Step 2: 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scientific opinion </a:t>
              </a:r>
              <a:b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400" kern="0" dirty="0">
                  <a:latin typeface="Arial" panose="020B0604020202020204" pitchFamily="34" charset="0"/>
                  <a:cs typeface="Arial" panose="020B0604020202020204" pitchFamily="34" charset="0"/>
                </a:rPr>
                <a:t>on CEAR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hteck 15">
              <a:extLst>
                <a:ext uri="{FF2B5EF4-FFF2-40B4-BE49-F238E27FC236}">
                  <a16:creationId xmlns:a16="http://schemas.microsoft.com/office/drawing/2014/main" id="{C2176F73-1AA7-6142-9F36-A2F1155E2F37}"/>
                </a:ext>
              </a:extLst>
            </p:cNvPr>
            <p:cNvSpPr/>
            <p:nvPr/>
          </p:nvSpPr>
          <p:spPr>
            <a:xfrm>
              <a:off x="4912346" y="2646407"/>
              <a:ext cx="2182843" cy="134018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 thematic </a:t>
              </a:r>
              <a:b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expert </a:t>
              </a:r>
              <a:r>
                <a:rPr lang="en-GB" sz="2000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panels and 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sub-groups</a:t>
              </a:r>
            </a:p>
          </p:txBody>
        </p:sp>
        <p:sp>
          <p:nvSpPr>
            <p:cNvPr id="33" name="Textfeld 66">
              <a:extLst>
                <a:ext uri="{FF2B5EF4-FFF2-40B4-BE49-F238E27FC236}">
                  <a16:creationId xmlns:a16="http://schemas.microsoft.com/office/drawing/2014/main" id="{6B09DFBB-83FD-1142-BF55-0FF017A9B1A8}"/>
                </a:ext>
              </a:extLst>
            </p:cNvPr>
            <p:cNvSpPr txBox="1"/>
            <p:nvPr/>
          </p:nvSpPr>
          <p:spPr>
            <a:xfrm>
              <a:off x="5545324" y="4307758"/>
              <a:ext cx="8121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l-NL"/>
              </a:defPPr>
              <a:lvl1pPr>
                <a:defRPr sz="1600">
                  <a:solidFill>
                    <a:srgbClr val="C00000"/>
                  </a:solidFill>
                </a:defRPr>
              </a:lvl1pPr>
            </a:lstStyle>
            <a:p>
              <a:r>
                <a:rPr lang="en-GB" dirty="0">
                  <a:latin typeface="Calibri" panose="020F0502020204030204"/>
                </a:rPr>
                <a:t>60 days</a:t>
              </a:r>
            </a:p>
          </p:txBody>
        </p:sp>
        <p:cxnSp>
          <p:nvCxnSpPr>
            <p:cNvPr id="35" name="Gerade Verbindung mit Pfeil 71">
              <a:extLst>
                <a:ext uri="{FF2B5EF4-FFF2-40B4-BE49-F238E27FC236}">
                  <a16:creationId xmlns:a16="http://schemas.microsoft.com/office/drawing/2014/main" id="{E97CA910-B314-5446-A03C-CF3AB1E0E6AA}"/>
                </a:ext>
              </a:extLst>
            </p:cNvPr>
            <p:cNvCxnSpPr>
              <a:cxnSpLocks/>
            </p:cNvCxnSpPr>
            <p:nvPr/>
          </p:nvCxnSpPr>
          <p:spPr>
            <a:xfrm>
              <a:off x="2342452" y="4646312"/>
              <a:ext cx="4766531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7" name="Group 6"/>
          <p:cNvGrpSpPr/>
          <p:nvPr/>
        </p:nvGrpSpPr>
        <p:grpSpPr>
          <a:xfrm>
            <a:off x="1644285" y="1838331"/>
            <a:ext cx="8405403" cy="2926821"/>
            <a:chOff x="1644285" y="1838331"/>
            <a:chExt cx="8405403" cy="2926821"/>
          </a:xfrm>
        </p:grpSpPr>
        <p:grpSp>
          <p:nvGrpSpPr>
            <p:cNvPr id="3" name="Group 2"/>
            <p:cNvGrpSpPr/>
            <p:nvPr/>
          </p:nvGrpSpPr>
          <p:grpSpPr>
            <a:xfrm>
              <a:off x="1644285" y="1838331"/>
              <a:ext cx="3245452" cy="2926821"/>
              <a:chOff x="1644285" y="1838331"/>
              <a:chExt cx="3245452" cy="2926821"/>
            </a:xfrm>
          </p:grpSpPr>
          <p:sp>
            <p:nvSpPr>
              <p:cNvPr id="56" name="Pfeil nach unten 23">
                <a:extLst>
                  <a:ext uri="{FF2B5EF4-FFF2-40B4-BE49-F238E27FC236}">
                    <a16:creationId xmlns:a16="http://schemas.microsoft.com/office/drawing/2014/main" id="{FA736707-7529-F643-AE57-37F2FCB52FAC}"/>
                  </a:ext>
                </a:extLst>
              </p:cNvPr>
              <p:cNvSpPr/>
              <p:nvPr/>
            </p:nvSpPr>
            <p:spPr>
              <a:xfrm rot="16200000">
                <a:off x="4507215" y="2838313"/>
                <a:ext cx="359025" cy="406019"/>
              </a:xfrm>
              <a:prstGeom prst="downArrow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1644285" y="1838331"/>
                <a:ext cx="3027656" cy="2926821"/>
                <a:chOff x="1644285" y="1838331"/>
                <a:chExt cx="3027656" cy="2926821"/>
              </a:xfrm>
            </p:grpSpPr>
            <p:sp>
              <p:nvSpPr>
                <p:cNvPr id="41" name="Rechteck 15">
                  <a:extLst>
                    <a:ext uri="{FF2B5EF4-FFF2-40B4-BE49-F238E27FC236}">
                      <a16:creationId xmlns:a16="http://schemas.microsoft.com/office/drawing/2014/main" id="{FB3CE39E-A847-1745-B753-3A0E54BB5AE3}"/>
                    </a:ext>
                  </a:extLst>
                </p:cNvPr>
                <p:cNvSpPr/>
                <p:nvPr/>
              </p:nvSpPr>
              <p:spPr>
                <a:xfrm>
                  <a:off x="2300875" y="2639711"/>
                  <a:ext cx="2182843" cy="740909"/>
                </a:xfrm>
                <a:prstGeom prst="rect">
                  <a:avLst/>
                </a:prstGeom>
                <a:solidFill>
                  <a:srgbClr val="00B0F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Screening Panel </a:t>
                  </a:r>
                </a:p>
              </p:txBody>
            </p:sp>
            <p:sp>
              <p:nvSpPr>
                <p:cNvPr id="46" name="Textfeld 25">
                  <a:extLst>
                    <a:ext uri="{FF2B5EF4-FFF2-40B4-BE49-F238E27FC236}">
                      <a16:creationId xmlns:a16="http://schemas.microsoft.com/office/drawing/2014/main" id="{15FF5123-8E71-0D47-9803-2DC40FB9C216}"/>
                    </a:ext>
                  </a:extLst>
                </p:cNvPr>
                <p:cNvSpPr txBox="1"/>
                <p:nvPr/>
              </p:nvSpPr>
              <p:spPr>
                <a:xfrm>
                  <a:off x="2304973" y="1838331"/>
                  <a:ext cx="2366968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Step 1: </a:t>
                  </a:r>
                  <a:r>
                    <a:rPr lang="en-GB" sz="1400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/>
                  </a:r>
                  <a:br>
                    <a:rPr lang="en-GB" sz="1400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GB" sz="1400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decision by 2 experts</a:t>
                  </a:r>
                  <a:br>
                    <a:rPr lang="en-GB" sz="1400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GB" sz="1400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whether opinion required</a:t>
                  </a:r>
                </a:p>
              </p:txBody>
            </p:sp>
            <p:sp>
              <p:nvSpPr>
                <p:cNvPr id="51" name="Rechteck 2">
                  <a:extLst>
                    <a:ext uri="{FF2B5EF4-FFF2-40B4-BE49-F238E27FC236}">
                      <a16:creationId xmlns:a16="http://schemas.microsoft.com/office/drawing/2014/main" id="{12B0314C-C994-6447-869A-669379259023}"/>
                    </a:ext>
                  </a:extLst>
                </p:cNvPr>
                <p:cNvSpPr/>
                <p:nvPr/>
              </p:nvSpPr>
              <p:spPr>
                <a:xfrm>
                  <a:off x="2304973" y="3380620"/>
                  <a:ext cx="2178745" cy="60597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3 decision criteria</a:t>
                  </a:r>
                </a:p>
              </p:txBody>
            </p:sp>
            <p:cxnSp>
              <p:nvCxnSpPr>
                <p:cNvPr id="34" name="Gerade Verbindung mit Pfeil 70">
                  <a:extLst>
                    <a:ext uri="{FF2B5EF4-FFF2-40B4-BE49-F238E27FC236}">
                      <a16:creationId xmlns:a16="http://schemas.microsoft.com/office/drawing/2014/main" id="{34A6A702-D537-C04F-AD09-DD6C3401F7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42452" y="4352197"/>
                  <a:ext cx="2141266" cy="225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pic>
              <p:nvPicPr>
                <p:cNvPr id="36" name="Grafik 68">
                  <a:extLst>
                    <a:ext uri="{FF2B5EF4-FFF2-40B4-BE49-F238E27FC236}">
                      <a16:creationId xmlns:a16="http://schemas.microsoft.com/office/drawing/2014/main" id="{3629F3A7-5E70-2047-9C33-32722830F8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44285" y="4112216"/>
                  <a:ext cx="652936" cy="6529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0720109A-F418-E044-9A63-BC9C1C2E6387}"/>
                </a:ext>
              </a:extLst>
            </p:cNvPr>
            <p:cNvSpPr txBox="1"/>
            <p:nvPr/>
          </p:nvSpPr>
          <p:spPr>
            <a:xfrm>
              <a:off x="7489372" y="4279652"/>
              <a:ext cx="25603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en-GB" sz="1600" i="1" dirty="0"/>
                <a:t>f</a:t>
              </a:r>
              <a:r>
                <a:rPr lang="en-GB" sz="1600" i="1" noProof="0" dirty="0"/>
                <a:t>rom receipt of documents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44285" y="4883990"/>
            <a:ext cx="8405403" cy="1779336"/>
            <a:chOff x="1644285" y="4883990"/>
            <a:chExt cx="8405403" cy="1779336"/>
          </a:xfrm>
        </p:grpSpPr>
        <p:pic>
          <p:nvPicPr>
            <p:cNvPr id="38" name="Grafik 68">
              <a:extLst>
                <a:ext uri="{FF2B5EF4-FFF2-40B4-BE49-F238E27FC236}">
                  <a16:creationId xmlns:a16="http://schemas.microsoft.com/office/drawing/2014/main" id="{583127E8-F47A-E446-AEAC-2D27DA4AB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4285" y="6010390"/>
              <a:ext cx="652936" cy="65293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roup 7"/>
            <p:cNvGrpSpPr/>
            <p:nvPr/>
          </p:nvGrpSpPr>
          <p:grpSpPr>
            <a:xfrm>
              <a:off x="2297221" y="4883990"/>
              <a:ext cx="7752467" cy="1728556"/>
              <a:chOff x="2297221" y="4883990"/>
              <a:chExt cx="7752467" cy="1728556"/>
            </a:xfrm>
          </p:grpSpPr>
          <p:sp>
            <p:nvSpPr>
              <p:cNvPr id="31" name="Rechteck 62">
                <a:extLst>
                  <a:ext uri="{FF2B5EF4-FFF2-40B4-BE49-F238E27FC236}">
                    <a16:creationId xmlns:a16="http://schemas.microsoft.com/office/drawing/2014/main" id="{B05CE7FD-34AD-904B-855E-9306275050C0}"/>
                  </a:ext>
                </a:extLst>
              </p:cNvPr>
              <p:cNvSpPr/>
              <p:nvPr/>
            </p:nvSpPr>
            <p:spPr>
              <a:xfrm>
                <a:off x="2297221" y="4883990"/>
                <a:ext cx="7308352" cy="31357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IVDR: Performance evaluation consultation procedure (PECP)</a:t>
                </a:r>
              </a:p>
            </p:txBody>
          </p:sp>
          <p:sp>
            <p:nvSpPr>
              <p:cNvPr id="32" name="Rechteck 15">
                <a:extLst>
                  <a:ext uri="{FF2B5EF4-FFF2-40B4-BE49-F238E27FC236}">
                    <a16:creationId xmlns:a16="http://schemas.microsoft.com/office/drawing/2014/main" id="{5C0FDAB7-BC4F-2647-A6E1-50123B5EBF04}"/>
                  </a:ext>
                </a:extLst>
              </p:cNvPr>
              <p:cNvSpPr/>
              <p:nvPr/>
            </p:nvSpPr>
            <p:spPr>
              <a:xfrm>
                <a:off x="4926140" y="5293454"/>
                <a:ext cx="2182843" cy="966095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IVD panel</a:t>
                </a:r>
              </a:p>
            </p:txBody>
          </p:sp>
          <p:cxnSp>
            <p:nvCxnSpPr>
              <p:cNvPr id="37" name="Gerade Verbindung mit Pfeil 71">
                <a:extLst>
                  <a:ext uri="{FF2B5EF4-FFF2-40B4-BE49-F238E27FC236}">
                    <a16:creationId xmlns:a16="http://schemas.microsoft.com/office/drawing/2014/main" id="{97195361-9784-5946-A43B-6A4B3D4562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2452" y="6605448"/>
                <a:ext cx="4766531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9" name="Textfeld 66">
                <a:extLst>
                  <a:ext uri="{FF2B5EF4-FFF2-40B4-BE49-F238E27FC236}">
                    <a16:creationId xmlns:a16="http://schemas.microsoft.com/office/drawing/2014/main" id="{3FBD55C2-BDFE-BF45-B94A-5DD91861670F}"/>
                  </a:ext>
                </a:extLst>
              </p:cNvPr>
              <p:cNvSpPr txBox="1"/>
              <p:nvPr/>
            </p:nvSpPr>
            <p:spPr>
              <a:xfrm>
                <a:off x="5545323" y="6247120"/>
                <a:ext cx="8121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nl-NL"/>
                </a:defPPr>
                <a:lvl1pPr>
                  <a:defRPr sz="1600">
                    <a:solidFill>
                      <a:srgbClr val="C00000"/>
                    </a:solidFill>
                  </a:defRPr>
                </a:lvl1pPr>
              </a:lstStyle>
              <a:p>
                <a:r>
                  <a:rPr lang="en-GB" dirty="0">
                    <a:latin typeface="Calibri" panose="020F0502020204030204"/>
                  </a:rPr>
                  <a:t>60 days</a:t>
                </a:r>
              </a:p>
            </p:txBody>
          </p:sp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9DAC6B68-BAA2-CD43-B8C7-57A1DBB135C1}"/>
                  </a:ext>
                </a:extLst>
              </p:cNvPr>
              <p:cNvSpPr txBox="1"/>
              <p:nvPr/>
            </p:nvSpPr>
            <p:spPr>
              <a:xfrm>
                <a:off x="7489372" y="6273992"/>
                <a:ext cx="25603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Clr>
                    <a:schemeClr val="accent5"/>
                  </a:buClr>
                </a:pPr>
                <a:r>
                  <a:rPr lang="en-GB" sz="1600" i="1" dirty="0"/>
                  <a:t>f</a:t>
                </a:r>
                <a:r>
                  <a:rPr lang="en-GB" sz="1600" i="1" noProof="0" dirty="0"/>
                  <a:t>rom receipt of documents</a:t>
                </a:r>
              </a:p>
            </p:txBody>
          </p:sp>
        </p:grpSp>
      </p:grpSp>
      <p:pic>
        <p:nvPicPr>
          <p:cNvPr id="13" name="slide_015" descr="slide_015">
            <a:hlinkClick r:id="" action="ppaction://media"/>
            <a:extLst>
              <a:ext uri="{FF2B5EF4-FFF2-40B4-BE49-F238E27FC236}">
                <a16:creationId xmlns:a16="http://schemas.microsoft.com/office/drawing/2014/main" id="{55FDEF20-D163-F741-A14C-8C9E39F460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3200" y="-115093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37"/>
    </mc:Choice>
    <mc:Fallback xmlns="">
      <p:transition spd="slow" advTm="79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13"/>
        <p14:stopEvt time="77362" objId="1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-422787" y="499717"/>
            <a:ext cx="9755046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-422787" y="1268377"/>
            <a:ext cx="9755046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-422787" y="2034443"/>
            <a:ext cx="9755046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-422787" y="2803103"/>
            <a:ext cx="9755046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265272" y="1258320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233272" y="2005422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2025501" y="2151033"/>
            <a:ext cx="6630820" cy="337817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Current roles and tasks - CECP/PECP</a:t>
            </a: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025501" y="2863471"/>
            <a:ext cx="6295539" cy="42268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Specific scope of CECP/PECP</a:t>
            </a:r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2025501" y="1280341"/>
            <a:ext cx="6143139" cy="490477"/>
          </a:xfrm>
          <a:prstGeom prst="rect">
            <a:avLst/>
          </a:prstGeom>
          <a:noFill/>
        </p:spPr>
        <p:txBody>
          <a:bodyPr tIns="90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expert panels landscape</a:t>
            </a:r>
          </a:p>
        </p:txBody>
      </p:sp>
      <p:sp>
        <p:nvSpPr>
          <p:cNvPr id="27" name="Oval 26"/>
          <p:cNvSpPr/>
          <p:nvPr/>
        </p:nvSpPr>
        <p:spPr>
          <a:xfrm>
            <a:off x="1251825" y="2764721"/>
            <a:ext cx="584790" cy="5847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1281911" y="459714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29" name="Text Placeholder 8"/>
          <p:cNvSpPr txBox="1">
            <a:spLocks/>
          </p:cNvSpPr>
          <p:nvPr/>
        </p:nvSpPr>
        <p:spPr>
          <a:xfrm>
            <a:off x="2025501" y="507430"/>
            <a:ext cx="6143139" cy="490477"/>
          </a:xfrm>
          <a:prstGeom prst="rect">
            <a:avLst/>
          </a:prstGeom>
          <a:noFill/>
        </p:spPr>
        <p:txBody>
          <a:bodyPr tIns="90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roles of the expert panels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829340" y="-9"/>
            <a:ext cx="10632" cy="68580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Audio Recording 20 Oct 2020 at 17:41:44" descr="Audio Recording 20 Oct 2020 at 17:41:44">
            <a:hlinkClick r:id="" action="ppaction://media"/>
            <a:extLst>
              <a:ext uri="{FF2B5EF4-FFF2-40B4-BE49-F238E27FC236}">
                <a16:creationId xmlns:a16="http://schemas.microsoft.com/office/drawing/2014/main" id="{E8060E64-DF20-D84F-83D6-24BB9393C2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5638" y="-112540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0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5"/>
    </mc:Choice>
    <mc:Fallback xmlns="">
      <p:transition spd="slow" advTm="7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"/>
        <p14:stopEvt time="7313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1610" y="81815"/>
            <a:ext cx="11063210" cy="1364152"/>
          </a:xfrm>
        </p:spPr>
        <p:txBody>
          <a:bodyPr anchor="ctr"/>
          <a:lstStyle/>
          <a:p>
            <a:r>
              <a:rPr lang="en-US" dirty="0"/>
              <a:t>Legislator’s intentions regarding CECP and PECP</a:t>
            </a:r>
            <a:endParaRPr lang="en-GB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601EF49-C600-4B4C-88CD-E341004E7816}"/>
              </a:ext>
            </a:extLst>
          </p:cNvPr>
          <p:cNvSpPr/>
          <p:nvPr/>
        </p:nvSpPr>
        <p:spPr>
          <a:xfrm>
            <a:off x="1462463" y="2123569"/>
            <a:ext cx="9919639" cy="3507611"/>
          </a:xfrm>
          <a:prstGeom prst="rect">
            <a:avLst/>
          </a:prstGeom>
          <a:solidFill>
            <a:srgbClr val="C3E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GB" sz="2400" b="1" i="1" dirty="0">
                <a:solidFill>
                  <a:srgbClr val="0070C0"/>
                </a:solidFill>
              </a:rPr>
              <a:t>“Should lead to harmonised evaluation </a:t>
            </a:r>
            <a:r>
              <a:rPr lang="en-GB" sz="2000" b="1" i="1" dirty="0">
                <a:solidFill>
                  <a:schemeClr val="tx1">
                    <a:lumMod val="75000"/>
                  </a:schemeClr>
                </a:solidFill>
              </a:rPr>
              <a:t>of high-risk medical devices/</a:t>
            </a:r>
            <a:r>
              <a:rPr lang="en-GB" sz="200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GB" sz="2000" b="1" i="1" dirty="0">
                <a:solidFill>
                  <a:schemeClr val="tx1">
                    <a:lumMod val="75000"/>
                  </a:schemeClr>
                </a:solidFill>
              </a:rPr>
              <a:t>in vitro diagnostic medical devices by</a:t>
            </a:r>
            <a:r>
              <a:rPr lang="en-GB" sz="2000" i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GB" sz="2400" b="1" i="1" dirty="0">
                <a:solidFill>
                  <a:srgbClr val="0070C0"/>
                </a:solidFill>
              </a:rPr>
              <a:t>sharing expertise </a:t>
            </a:r>
            <a:r>
              <a:rPr lang="en-GB" sz="2000" b="1" i="1" dirty="0">
                <a:solidFill>
                  <a:schemeClr val="tx1">
                    <a:lumMod val="75000"/>
                  </a:schemeClr>
                </a:solidFill>
              </a:rPr>
              <a:t>on clinical aspects/performance aspects</a:t>
            </a: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GB" sz="2400" b="1" i="1" dirty="0">
                <a:solidFill>
                  <a:srgbClr val="0070C0"/>
                </a:solidFill>
              </a:rPr>
              <a:t>Developing common specifications </a:t>
            </a:r>
            <a:r>
              <a:rPr lang="en-GB" sz="2000" b="1" i="1" dirty="0">
                <a:solidFill>
                  <a:schemeClr val="tx1">
                    <a:lumMod val="75000"/>
                  </a:schemeClr>
                </a:solidFill>
              </a:rPr>
              <a:t>on categories of devices that have undergone the consultation process”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D39350B-9663-4345-BDB9-E0821B5E5277}"/>
              </a:ext>
            </a:extLst>
          </p:cNvPr>
          <p:cNvSpPr txBox="1"/>
          <p:nvPr/>
        </p:nvSpPr>
        <p:spPr>
          <a:xfrm>
            <a:off x="1060969" y="2123569"/>
            <a:ext cx="1043306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Aft>
                <a:spcPts val="1800"/>
              </a:spcAft>
              <a:buClr>
                <a:srgbClr val="2B91C5"/>
              </a:buClr>
            </a:pPr>
            <a:r>
              <a:rPr lang="en-GB" sz="3200" b="1" dirty="0" err="1">
                <a:solidFill>
                  <a:schemeClr val="accent6"/>
                </a:solidFill>
              </a:rPr>
              <a:t>MDR</a:t>
            </a:r>
            <a:r>
              <a:rPr lang="en-GB" sz="3200" b="1" dirty="0">
                <a:solidFill>
                  <a:schemeClr val="accent6"/>
                </a:solidFill>
              </a:rPr>
              <a:t> Recital 56 </a:t>
            </a:r>
            <a:r>
              <a:rPr lang="en-GB" sz="3200" b="1" dirty="0">
                <a:solidFill>
                  <a:schemeClr val="tx1">
                    <a:lumMod val="75000"/>
                  </a:schemeClr>
                </a:solidFill>
              </a:rPr>
              <a:t>and</a:t>
            </a:r>
            <a:r>
              <a:rPr lang="en-GB" sz="3200" b="1" dirty="0">
                <a:solidFill>
                  <a:schemeClr val="accent6"/>
                </a:solidFill>
              </a:rPr>
              <a:t> IVDR Recital 53</a:t>
            </a:r>
          </a:p>
        </p:txBody>
      </p:sp>
      <p:pic>
        <p:nvPicPr>
          <p:cNvPr id="2" name="Audio Recording 20 Oct 2020 at 17:43:48" descr="Audio Recording 20 Oct 2020 at 17:43:48">
            <a:hlinkClick r:id="" action="ppaction://media"/>
            <a:extLst>
              <a:ext uri="{FF2B5EF4-FFF2-40B4-BE49-F238E27FC236}">
                <a16:creationId xmlns:a16="http://schemas.microsoft.com/office/drawing/2014/main" id="{8FF85C8A-37D0-264E-AB7E-5EECDFAED1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1101" y="-120566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4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3"/>
    </mc:Choice>
    <mc:Fallback xmlns="">
      <p:transition spd="slow" advTm="38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2"/>
        <p14:stopEvt time="37827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C22961CD-22DD-3746-85CC-30468E7C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10" y="307252"/>
            <a:ext cx="10263893" cy="782357"/>
          </a:xfrm>
        </p:spPr>
        <p:txBody>
          <a:bodyPr anchor="ctr"/>
          <a:lstStyle/>
          <a:p>
            <a:r>
              <a:rPr lang="en-US" dirty="0"/>
              <a:t>CECP and PECP compared</a:t>
            </a:r>
            <a:endParaRPr lang="en-GB" dirty="0"/>
          </a:p>
        </p:txBody>
      </p:sp>
      <p:sp>
        <p:nvSpPr>
          <p:cNvPr id="8" name="Legende mit Pfeil nach unten 7">
            <a:extLst>
              <a:ext uri="{FF2B5EF4-FFF2-40B4-BE49-F238E27FC236}">
                <a16:creationId xmlns:a16="http://schemas.microsoft.com/office/drawing/2014/main" id="{C5D8236C-286D-D747-B33D-9B9E799C3F25}"/>
              </a:ext>
            </a:extLst>
          </p:cNvPr>
          <p:cNvSpPr/>
          <p:nvPr/>
        </p:nvSpPr>
        <p:spPr>
          <a:xfrm>
            <a:off x="947039" y="2011680"/>
            <a:ext cx="4833257" cy="853440"/>
          </a:xfrm>
          <a:prstGeom prst="downArrowCallou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Expert panel review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0E3FEAF-2C50-0947-B610-26A5AF1E3FB0}"/>
              </a:ext>
            </a:extLst>
          </p:cNvPr>
          <p:cNvSpPr/>
          <p:nvPr/>
        </p:nvSpPr>
        <p:spPr>
          <a:xfrm>
            <a:off x="947040" y="2865120"/>
            <a:ext cx="4833256" cy="680884"/>
          </a:xfrm>
          <a:prstGeom prst="rect">
            <a:avLst/>
          </a:prstGeom>
          <a:solidFill>
            <a:srgbClr val="1690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/>
              <a:t>NB’s</a:t>
            </a:r>
            <a:r>
              <a:rPr lang="en-GB" dirty="0"/>
              <a:t> clinical evaluation assessment report (CEAR)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705BDF1-FA27-0342-9F0F-C760EEC0F439}"/>
              </a:ext>
            </a:extLst>
          </p:cNvPr>
          <p:cNvSpPr txBox="1"/>
          <p:nvPr/>
        </p:nvSpPr>
        <p:spPr>
          <a:xfrm>
            <a:off x="947039" y="3653786"/>
            <a:ext cx="4830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n-GB" sz="1600" dirty="0"/>
              <a:t>based on MF’s clinical evidence  </a:t>
            </a:r>
            <a:endParaRPr lang="en-GB" sz="1600" noProof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38FBEFE-AAAA-6C49-8429-81D80C903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7039" y="3992340"/>
            <a:ext cx="4830502" cy="1251923"/>
          </a:xfrm>
          <a:solidFill>
            <a:schemeClr val="bg1">
              <a:lumMod val="85000"/>
            </a:schemeClr>
          </a:solidFill>
        </p:spPr>
        <p:txBody>
          <a:bodyPr anchor="t"/>
          <a:lstStyle/>
          <a:p>
            <a:pPr>
              <a:lnSpc>
                <a:spcPts val="1920"/>
              </a:lnSpc>
              <a:spcAft>
                <a:spcPts val="300"/>
              </a:spcAft>
            </a:pPr>
            <a:r>
              <a:rPr lang="en-US" sz="1600" dirty="0"/>
              <a:t>The clinical evaluation report (CER)</a:t>
            </a:r>
          </a:p>
          <a:p>
            <a:pPr>
              <a:lnSpc>
                <a:spcPts val="1920"/>
              </a:lnSpc>
              <a:spcAft>
                <a:spcPts val="300"/>
              </a:spcAft>
            </a:pPr>
            <a:r>
              <a:rPr lang="en-US" sz="1600" dirty="0"/>
              <a:t>The clinical evaluation plan (CEP)</a:t>
            </a:r>
          </a:p>
          <a:p>
            <a:pPr>
              <a:lnSpc>
                <a:spcPts val="1920"/>
              </a:lnSpc>
              <a:spcAft>
                <a:spcPts val="300"/>
              </a:spcAft>
            </a:pPr>
            <a:r>
              <a:rPr lang="en-US" sz="1600" dirty="0"/>
              <a:t>The post-market follow-up plan (PMCF)</a:t>
            </a:r>
          </a:p>
          <a:p>
            <a:pPr>
              <a:lnSpc>
                <a:spcPts val="1920"/>
              </a:lnSpc>
              <a:spcAft>
                <a:spcPts val="300"/>
              </a:spcAft>
            </a:pPr>
            <a:r>
              <a:rPr lang="en-US" sz="1600" dirty="0"/>
              <a:t>The PMCF evaluation report (where available)   </a:t>
            </a:r>
            <a:endParaRPr lang="en-GB" sz="16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C038A39-80D9-CE43-ABC2-51A03513A469}"/>
              </a:ext>
            </a:extLst>
          </p:cNvPr>
          <p:cNvSpPr txBox="1"/>
          <p:nvPr/>
        </p:nvSpPr>
        <p:spPr>
          <a:xfrm>
            <a:off x="947039" y="1392452"/>
            <a:ext cx="4830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n-GB" sz="2400" noProof="0" dirty="0"/>
              <a:t>CECP (medical devices)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304252" y="1392452"/>
            <a:ext cx="4833257" cy="3851811"/>
            <a:chOff x="6304252" y="1392452"/>
            <a:chExt cx="4833257" cy="3851811"/>
          </a:xfrm>
        </p:grpSpPr>
        <p:sp>
          <p:nvSpPr>
            <p:cNvPr id="15" name="Legende mit Pfeil nach unten 14">
              <a:extLst>
                <a:ext uri="{FF2B5EF4-FFF2-40B4-BE49-F238E27FC236}">
                  <a16:creationId xmlns:a16="http://schemas.microsoft.com/office/drawing/2014/main" id="{C5E92592-A452-5548-A57F-A1C4F32E168C}"/>
                </a:ext>
              </a:extLst>
            </p:cNvPr>
            <p:cNvSpPr/>
            <p:nvPr/>
          </p:nvSpPr>
          <p:spPr>
            <a:xfrm>
              <a:off x="6304252" y="2011680"/>
              <a:ext cx="4833257" cy="853440"/>
            </a:xfrm>
            <a:prstGeom prst="downArrowCallou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Expert panel review 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D58B72F5-6FFB-0741-B877-787C40E181F7}"/>
                </a:ext>
              </a:extLst>
            </p:cNvPr>
            <p:cNvSpPr/>
            <p:nvPr/>
          </p:nvSpPr>
          <p:spPr>
            <a:xfrm>
              <a:off x="6304253" y="2865120"/>
              <a:ext cx="4833256" cy="68088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u="sng" dirty="0">
                  <a:solidFill>
                    <a:schemeClr val="tx1">
                      <a:lumMod val="50000"/>
                    </a:schemeClr>
                  </a:solidFill>
                </a:rPr>
                <a:t>MF’s</a:t>
              </a:r>
              <a:r>
                <a:rPr lang="en-GB" dirty="0">
                  <a:solidFill>
                    <a:schemeClr val="tx1">
                      <a:lumMod val="50000"/>
                    </a:schemeClr>
                  </a:solidFill>
                </a:rPr>
                <a:t> performance evaluation report </a:t>
              </a:r>
              <a:br>
                <a:rPr lang="en-GB" dirty="0">
                  <a:solidFill>
                    <a:schemeClr val="tx1">
                      <a:lumMod val="50000"/>
                    </a:schemeClr>
                  </a:solidFill>
                </a:rPr>
              </a:br>
              <a:r>
                <a:rPr lang="en-GB" dirty="0">
                  <a:solidFill>
                    <a:schemeClr val="tx1">
                      <a:lumMod val="50000"/>
                    </a:schemeClr>
                  </a:solidFill>
                </a:rPr>
                <a:t>(PER)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532CD52-28A5-F64A-A4E5-D26F2912D6D5}"/>
                </a:ext>
              </a:extLst>
            </p:cNvPr>
            <p:cNvSpPr txBox="1"/>
            <p:nvPr/>
          </p:nvSpPr>
          <p:spPr>
            <a:xfrm>
              <a:off x="6304253" y="3653786"/>
              <a:ext cx="4833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en-GB" sz="1600" dirty="0"/>
                <a:t>based on MF’s</a:t>
              </a:r>
              <a:endParaRPr lang="en-GB" sz="1600" noProof="0" dirty="0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0960164F-500F-894A-A163-FD023BEE0314}"/>
                </a:ext>
              </a:extLst>
            </p:cNvPr>
            <p:cNvSpPr txBox="1">
              <a:spLocks/>
            </p:cNvSpPr>
            <p:nvPr/>
          </p:nvSpPr>
          <p:spPr>
            <a:xfrm>
              <a:off x="6304252" y="3992340"/>
              <a:ext cx="4833257" cy="12519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anchor="t">
              <a:noAutofit/>
            </a:bodyPr>
            <a:lstStyle>
              <a:lvl1pPr marL="342900" indent="-3429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>
                  <a:schemeClr val="accent5"/>
                </a:buClr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lvl="8" indent="-342900">
                <a:lnSpc>
                  <a:spcPts val="2300"/>
                </a:lnSpc>
                <a:spcBef>
                  <a:spcPts val="1200"/>
                </a:spcBef>
                <a:spcAft>
                  <a:spcPts val="300"/>
                </a:spcAft>
                <a:buClr>
                  <a:schemeClr val="accent5"/>
                </a:buClr>
                <a:buFont typeface="Arial"/>
                <a:buChar char="•"/>
              </a:pPr>
              <a:r>
                <a:rPr lang="en-US" sz="1600" dirty="0"/>
                <a:t>Scientific validity report </a:t>
              </a:r>
            </a:p>
            <a:p>
              <a:pPr marL="342900" lvl="8" indent="-342900">
                <a:lnSpc>
                  <a:spcPts val="23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5"/>
                </a:buClr>
                <a:buFont typeface="Arial"/>
                <a:buChar char="•"/>
              </a:pPr>
              <a:r>
                <a:rPr lang="en-US" sz="1600" dirty="0"/>
                <a:t>Analytical performance report</a:t>
              </a:r>
            </a:p>
            <a:p>
              <a:pPr marL="342900" lvl="8" indent="-342900">
                <a:lnSpc>
                  <a:spcPts val="23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5"/>
                </a:buClr>
                <a:buFont typeface="Arial"/>
                <a:buChar char="•"/>
              </a:pPr>
              <a:r>
                <a:rPr lang="en-US" sz="1600" dirty="0"/>
                <a:t>Clinical performance report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C3B0C83-9196-2342-BF40-CF041A451790}"/>
                </a:ext>
              </a:extLst>
            </p:cNvPr>
            <p:cNvSpPr txBox="1"/>
            <p:nvPr/>
          </p:nvSpPr>
          <p:spPr>
            <a:xfrm>
              <a:off x="6304252" y="1392452"/>
              <a:ext cx="4833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en-GB" sz="2400" noProof="0" dirty="0"/>
                <a:t>PECP (in vitro diagnostic devices)</a:t>
              </a:r>
            </a:p>
          </p:txBody>
        </p:sp>
      </p:grpSp>
      <p:sp>
        <p:nvSpPr>
          <p:cNvPr id="21" name="Rechteck 20">
            <a:extLst>
              <a:ext uri="{FF2B5EF4-FFF2-40B4-BE49-F238E27FC236}">
                <a16:creationId xmlns:a16="http://schemas.microsoft.com/office/drawing/2014/main" id="{D1504E94-EFBE-EF45-83C5-6A2365337FBB}"/>
              </a:ext>
            </a:extLst>
          </p:cNvPr>
          <p:cNvSpPr/>
          <p:nvPr/>
        </p:nvSpPr>
        <p:spPr>
          <a:xfrm>
            <a:off x="9916502" y="6034197"/>
            <a:ext cx="1951648" cy="69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947039" y="5395246"/>
            <a:ext cx="10190470" cy="880062"/>
            <a:chOff x="947039" y="5395246"/>
            <a:chExt cx="10190470" cy="880062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FC9B41E-FBBE-E348-B413-9F65A0FC1A14}"/>
                </a:ext>
              </a:extLst>
            </p:cNvPr>
            <p:cNvSpPr txBox="1"/>
            <p:nvPr/>
          </p:nvSpPr>
          <p:spPr>
            <a:xfrm>
              <a:off x="4871807" y="5395246"/>
              <a:ext cx="25551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en-GB" sz="1600" dirty="0"/>
                <a:t>Taking into consideration: </a:t>
              </a:r>
              <a:endParaRPr lang="en-GB" sz="1600" noProof="0" dirty="0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69C1521-B86F-BE46-AA49-E7B5E645AB56}"/>
                </a:ext>
              </a:extLst>
            </p:cNvPr>
            <p:cNvSpPr txBox="1">
              <a:spLocks/>
            </p:cNvSpPr>
            <p:nvPr/>
          </p:nvSpPr>
          <p:spPr>
            <a:xfrm>
              <a:off x="947039" y="5733800"/>
              <a:ext cx="10190470" cy="5415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anchor="ctr">
              <a:noAutofit/>
            </a:bodyPr>
            <a:lstStyle>
              <a:lvl1pPr marL="342900" indent="-3429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>
                  <a:schemeClr val="accent5"/>
                </a:buClr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1200"/>
                </a:spcAft>
                <a:buNone/>
              </a:pPr>
              <a:r>
                <a:rPr lang="en-US" sz="1600" dirty="0"/>
                <a:t>Stakeholder information received from the Secretariat (where available)</a:t>
              </a:r>
              <a:endParaRPr lang="en-GB" sz="1600" dirty="0"/>
            </a:p>
          </p:txBody>
        </p:sp>
      </p:grpSp>
      <p:pic>
        <p:nvPicPr>
          <p:cNvPr id="5" name="slide_018" descr="slide_018">
            <a:hlinkClick r:id="" action="ppaction://media"/>
            <a:extLst>
              <a:ext uri="{FF2B5EF4-FFF2-40B4-BE49-F238E27FC236}">
                <a16:creationId xmlns:a16="http://schemas.microsoft.com/office/drawing/2014/main" id="{4F1E186D-C56F-FA44-AC35-D865D44A88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-143016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62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18"/>
    </mc:Choice>
    <mc:Fallback xmlns="">
      <p:transition spd="slow" advTm="86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5"/>
        <p14:stopEvt time="86111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C22961CD-22DD-3746-85CC-30468E7C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616" y="60759"/>
            <a:ext cx="10263893" cy="782357"/>
          </a:xfrm>
        </p:spPr>
        <p:txBody>
          <a:bodyPr/>
          <a:lstStyle/>
          <a:p>
            <a:r>
              <a:rPr lang="en-US" dirty="0"/>
              <a:t>CECP and PECP: scope of review</a:t>
            </a:r>
            <a:endParaRPr lang="en-GB" dirty="0"/>
          </a:p>
        </p:txBody>
      </p:sp>
      <p:sp>
        <p:nvSpPr>
          <p:cNvPr id="8" name="Legende mit Pfeil nach unten 7">
            <a:extLst>
              <a:ext uri="{FF2B5EF4-FFF2-40B4-BE49-F238E27FC236}">
                <a16:creationId xmlns:a16="http://schemas.microsoft.com/office/drawing/2014/main" id="{C5D8236C-286D-D747-B33D-9B9E799C3F25}"/>
              </a:ext>
            </a:extLst>
          </p:cNvPr>
          <p:cNvSpPr/>
          <p:nvPr/>
        </p:nvSpPr>
        <p:spPr>
          <a:xfrm>
            <a:off x="1013714" y="1506582"/>
            <a:ext cx="4833257" cy="853440"/>
          </a:xfrm>
          <a:prstGeom prst="downArrowCallou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Expert panel review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0E3FEAF-2C50-0947-B610-26A5AF1E3FB0}"/>
              </a:ext>
            </a:extLst>
          </p:cNvPr>
          <p:cNvSpPr/>
          <p:nvPr/>
        </p:nvSpPr>
        <p:spPr>
          <a:xfrm>
            <a:off x="1013715" y="2360022"/>
            <a:ext cx="4833256" cy="680884"/>
          </a:xfrm>
          <a:prstGeom prst="rect">
            <a:avLst/>
          </a:prstGeom>
          <a:solidFill>
            <a:srgbClr val="1690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Should address…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38FBEFE-AAAA-6C49-8429-81D80C903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3714" y="3089112"/>
            <a:ext cx="4830502" cy="3561515"/>
          </a:xfrm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marL="0" indent="0">
              <a:lnSpc>
                <a:spcPts val="178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NB’s assessment of:</a:t>
            </a:r>
          </a:p>
          <a:p>
            <a:pPr marL="0" indent="0" algn="just">
              <a:lnSpc>
                <a:spcPts val="1780"/>
              </a:lnSpc>
              <a:spcAft>
                <a:spcPts val="0"/>
              </a:spcAft>
              <a:buNone/>
            </a:pPr>
            <a:endParaRPr lang="en-GB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78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sufficiency of the manufacturer’s clinical evidence and the sufficiency in general </a:t>
            </a:r>
          </a:p>
          <a:p>
            <a:pPr marL="7938" indent="-7938" algn="just">
              <a:lnSpc>
                <a:spcPts val="178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ts val="178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adequacy of the benefit-risk determination</a:t>
            </a:r>
          </a:p>
          <a:p>
            <a:pPr marL="285750" indent="-285750" algn="just">
              <a:lnSpc>
                <a:spcPts val="178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ts val="178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consistency of clinical evidence with </a:t>
            </a:r>
          </a:p>
          <a:p>
            <a:pPr marL="742950" lvl="2" indent="-285750" algn="just">
              <a:lnSpc>
                <a:spcPts val="1780"/>
              </a:lnSpc>
              <a:spcAft>
                <a:spcPts val="0"/>
              </a:spcAft>
            </a:pPr>
            <a:r>
              <a:rPr lang="en-GB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medical indication(s)</a:t>
            </a:r>
          </a:p>
          <a:p>
            <a:pPr marL="742950" lvl="2" indent="-285750" algn="just">
              <a:lnSpc>
                <a:spcPts val="1780"/>
              </a:lnSpc>
              <a:spcAft>
                <a:spcPts val="0"/>
              </a:spcAft>
            </a:pPr>
            <a:r>
              <a:rPr lang="en-GB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PMCF plan</a:t>
            </a:r>
          </a:p>
          <a:p>
            <a:pPr marL="742950" lvl="2" indent="-285750" algn="just">
              <a:lnSpc>
                <a:spcPts val="1780"/>
              </a:lnSpc>
              <a:spcAft>
                <a:spcPts val="0"/>
              </a:spcAft>
            </a:pPr>
            <a:endParaRPr lang="en-GB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285750" algn="just">
              <a:lnSpc>
                <a:spcPts val="1780"/>
              </a:lnSpc>
              <a:spcAft>
                <a:spcPts val="0"/>
              </a:spcAft>
            </a:pPr>
            <a:endParaRPr lang="en-GB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2" indent="-285750" algn="just">
              <a:lnSpc>
                <a:spcPts val="1780"/>
              </a:lnSpc>
              <a:spcAft>
                <a:spcPts val="0"/>
              </a:spcAft>
            </a:pPr>
            <a:endParaRPr lang="en-GB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C038A39-80D9-CE43-ABC2-51A03513A469}"/>
              </a:ext>
            </a:extLst>
          </p:cNvPr>
          <p:cNvSpPr txBox="1"/>
          <p:nvPr/>
        </p:nvSpPr>
        <p:spPr>
          <a:xfrm>
            <a:off x="1013714" y="1052164"/>
            <a:ext cx="4830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n-GB" sz="2400" noProof="0" dirty="0"/>
              <a:t>CECP (medical devices)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50E4BB4-7D5D-694E-865C-B73218FF881E}"/>
              </a:ext>
            </a:extLst>
          </p:cNvPr>
          <p:cNvSpPr/>
          <p:nvPr/>
        </p:nvSpPr>
        <p:spPr>
          <a:xfrm>
            <a:off x="10798628" y="6165669"/>
            <a:ext cx="1393372" cy="69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6304252" y="1052164"/>
            <a:ext cx="4833257" cy="5598463"/>
            <a:chOff x="6304252" y="1052164"/>
            <a:chExt cx="4833257" cy="5598463"/>
          </a:xfrm>
        </p:grpSpPr>
        <p:sp>
          <p:nvSpPr>
            <p:cNvPr id="15" name="Legende mit Pfeil nach unten 14">
              <a:extLst>
                <a:ext uri="{FF2B5EF4-FFF2-40B4-BE49-F238E27FC236}">
                  <a16:creationId xmlns:a16="http://schemas.microsoft.com/office/drawing/2014/main" id="{C5E92592-A452-5548-A57F-A1C4F32E168C}"/>
                </a:ext>
              </a:extLst>
            </p:cNvPr>
            <p:cNvSpPr/>
            <p:nvPr/>
          </p:nvSpPr>
          <p:spPr>
            <a:xfrm>
              <a:off x="6304252" y="1506582"/>
              <a:ext cx="4833257" cy="853440"/>
            </a:xfrm>
            <a:prstGeom prst="downArrowCallou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Expert panel review 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D58B72F5-6FFB-0741-B877-787C40E181F7}"/>
                </a:ext>
              </a:extLst>
            </p:cNvPr>
            <p:cNvSpPr/>
            <p:nvPr/>
          </p:nvSpPr>
          <p:spPr>
            <a:xfrm>
              <a:off x="6304253" y="2360022"/>
              <a:ext cx="4833256" cy="68088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50000"/>
                    </a:schemeClr>
                  </a:solidFill>
                </a:rPr>
                <a:t>Should address…</a:t>
              </a:r>
              <a:endParaRPr lang="en-GB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C3B0C83-9196-2342-BF40-CF041A451790}"/>
                </a:ext>
              </a:extLst>
            </p:cNvPr>
            <p:cNvSpPr txBox="1"/>
            <p:nvPr/>
          </p:nvSpPr>
          <p:spPr>
            <a:xfrm>
              <a:off x="6319331" y="1052164"/>
              <a:ext cx="48181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en-GB" sz="2400" noProof="0" dirty="0"/>
                <a:t>PECP (in vitro diagnostic devices)</a:t>
              </a: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E3112090-AF2E-DF4D-A06F-8ED4079C850E}"/>
                </a:ext>
              </a:extLst>
            </p:cNvPr>
            <p:cNvSpPr txBox="1">
              <a:spLocks/>
            </p:cNvSpPr>
            <p:nvPr/>
          </p:nvSpPr>
          <p:spPr>
            <a:xfrm>
              <a:off x="6304252" y="3089112"/>
              <a:ext cx="4833257" cy="35615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anchor="ctr">
              <a:noAutofit/>
            </a:bodyPr>
            <a:lstStyle>
              <a:lvl1pPr marL="342900" indent="-3429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>
                  <a:schemeClr val="accent5"/>
                </a:buClr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8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lnSpc>
                  <a:spcPts val="1780"/>
                </a:lnSpc>
                <a:spcBef>
                  <a:spcPts val="1200"/>
                </a:spcBef>
                <a:spcAft>
                  <a:spcPts val="9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Justification for the approach taken to gather the clinical evidence </a:t>
              </a:r>
            </a:p>
            <a:p>
              <a:pPr marL="285750" indent="-285750">
                <a:lnSpc>
                  <a:spcPts val="1780"/>
                </a:lnSpc>
                <a:spcAft>
                  <a:spcPts val="9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Methodology, protocol and report of a literature review </a:t>
              </a:r>
            </a:p>
            <a:p>
              <a:pPr marL="285750" indent="-285750">
                <a:lnSpc>
                  <a:spcPts val="1780"/>
                </a:lnSpc>
                <a:spcAft>
                  <a:spcPts val="9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technology on which the device is based, its intended purpose and claims made about the device's performance or safety </a:t>
              </a:r>
            </a:p>
            <a:p>
              <a:pPr marL="285750" indent="-285750">
                <a:lnSpc>
                  <a:spcPts val="1780"/>
                </a:lnSpc>
                <a:spcAft>
                  <a:spcPts val="9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Nature &amp; extent of the scientific validity and the analytical and clinical performance data evaluated </a:t>
              </a:r>
            </a:p>
            <a:p>
              <a:pPr marL="285750" indent="-285750">
                <a:lnSpc>
                  <a:spcPts val="1780"/>
                </a:lnSpc>
                <a:spcAft>
                  <a:spcPts val="9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clinical evidence for acceptable performance compared to the state of the art in medicine </a:t>
              </a:r>
            </a:p>
          </p:txBody>
        </p:sp>
      </p:grpSp>
      <p:pic>
        <p:nvPicPr>
          <p:cNvPr id="6" name="slide_019" descr="slide_019">
            <a:hlinkClick r:id="" action="ppaction://media"/>
            <a:extLst>
              <a:ext uri="{FF2B5EF4-FFF2-40B4-BE49-F238E27FC236}">
                <a16:creationId xmlns:a16="http://schemas.microsoft.com/office/drawing/2014/main" id="{90CE7D40-FBD6-D040-936A-3A8FD53D2F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-119183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018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68"/>
    </mc:Choice>
    <mc:Fallback xmlns="">
      <p:transition spd="slow" advTm="9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6"/>
        <p14:stopEvt time="93768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400" b="1" u="sng" dirty="0"/>
              <a:t>Part 1</a:t>
            </a:r>
            <a:r>
              <a:rPr lang="en-GB" sz="5400" b="1" dirty="0"/>
              <a:t> – Terms of Reference for expert panels</a:t>
            </a:r>
          </a:p>
        </p:txBody>
      </p:sp>
      <p:pic>
        <p:nvPicPr>
          <p:cNvPr id="3" name="Audio Recording 20 Oct 2020 at 16:48:41" descr="Audio Recording 20 Oct 2020 at 16:48:41">
            <a:hlinkClick r:id="" action="ppaction://media"/>
            <a:extLst>
              <a:ext uri="{FF2B5EF4-FFF2-40B4-BE49-F238E27FC236}">
                <a16:creationId xmlns:a16="http://schemas.microsoft.com/office/drawing/2014/main" id="{C549CAF8-E81C-0543-AF9E-0A264781EB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701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2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3"/>
    </mc:Choice>
    <mc:Fallback xmlns="">
      <p:transition spd="slow" advTm="15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3"/>
        <p14:stopEvt time="15601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9699411" cy="2387600"/>
          </a:xfrm>
        </p:spPr>
        <p:txBody>
          <a:bodyPr/>
          <a:lstStyle/>
          <a:p>
            <a:r>
              <a:rPr lang="en-GB" sz="5400" b="1" u="sng" dirty="0"/>
              <a:t>Part 2</a:t>
            </a:r>
            <a:r>
              <a:rPr lang="en-GB" sz="5400" b="1" dirty="0"/>
              <a:t> – Rules of Procedure for expert panels</a:t>
            </a:r>
          </a:p>
        </p:txBody>
      </p:sp>
      <p:pic>
        <p:nvPicPr>
          <p:cNvPr id="3" name="Audio Recording 20 Oct 2020 at 17:52:04" descr="Audio Recording 20 Oct 2020 at 17:52:04">
            <a:hlinkClick r:id="" action="ppaction://media"/>
            <a:extLst>
              <a:ext uri="{FF2B5EF4-FFF2-40B4-BE49-F238E27FC236}">
                <a16:creationId xmlns:a16="http://schemas.microsoft.com/office/drawing/2014/main" id="{F567CA96-6F19-8C44-913B-F8FFD42267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1745" y="-116147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36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2"/>
    </mc:Choice>
    <mc:Fallback xmlns="">
      <p:transition spd="slow" advTm="2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3"/>
        <p14:stopEvt time="21806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-422787" y="499717"/>
            <a:ext cx="9647468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-422788" y="1268377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-422787" y="203444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-422787" y="280310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Agrupar 1"/>
          <p:cNvGrpSpPr/>
          <p:nvPr/>
        </p:nvGrpSpPr>
        <p:grpSpPr>
          <a:xfrm>
            <a:off x="1233272" y="466334"/>
            <a:ext cx="616790" cy="2860029"/>
            <a:chOff x="1233272" y="466334"/>
            <a:chExt cx="616790" cy="2860029"/>
          </a:xfrm>
        </p:grpSpPr>
        <p:sp>
          <p:nvSpPr>
            <p:cNvPr id="12" name="Oval 11"/>
            <p:cNvSpPr/>
            <p:nvPr/>
          </p:nvSpPr>
          <p:spPr>
            <a:xfrm>
              <a:off x="1254640" y="466334"/>
              <a:ext cx="584790" cy="581168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1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254640" y="1226555"/>
              <a:ext cx="584790" cy="581168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2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265272" y="1986776"/>
              <a:ext cx="584790" cy="581168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3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1233272" y="2745195"/>
              <a:ext cx="584790" cy="581168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4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>
          <a:xfrm flipH="1">
            <a:off x="829340" y="-9"/>
            <a:ext cx="10632" cy="68580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5"/>
          <p:cNvSpPr txBox="1">
            <a:spLocks/>
          </p:cNvSpPr>
          <p:nvPr/>
        </p:nvSpPr>
        <p:spPr>
          <a:xfrm>
            <a:off x="1918798" y="2064495"/>
            <a:ext cx="6630820" cy="43842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Organisation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of the expert panels</a:t>
            </a: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1935854" y="604069"/>
            <a:ext cx="6630820" cy="337817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Core principles of the expert panels</a:t>
            </a: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1935854" y="1331329"/>
            <a:ext cx="6829741" cy="42268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Roles of experts &amp; decision making</a:t>
            </a:r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1935854" y="2832537"/>
            <a:ext cx="7199182" cy="490477"/>
          </a:xfrm>
          <a:prstGeom prst="rect">
            <a:avLst/>
          </a:prstGeom>
          <a:noFill/>
        </p:spPr>
        <p:txBody>
          <a:bodyPr tIns="90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Some key rules &amp; procedures</a:t>
            </a:r>
          </a:p>
        </p:txBody>
      </p:sp>
      <p:pic>
        <p:nvPicPr>
          <p:cNvPr id="3" name="Audio Recording 20 Oct 2020 at 17:52:45" descr="Audio Recording 20 Oct 2020 at 17:52:45">
            <a:hlinkClick r:id="" action="ppaction://media"/>
            <a:extLst>
              <a:ext uri="{FF2B5EF4-FFF2-40B4-BE49-F238E27FC236}">
                <a16:creationId xmlns:a16="http://schemas.microsoft.com/office/drawing/2014/main" id="{A8FDE0C1-E9CE-2B48-96EF-A7E9D4768F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11610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1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4"/>
    </mc:Choice>
    <mc:Fallback xmlns="">
      <p:transition spd="slow" advTm="2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3"/>
        <p14:stopEvt time="22306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-422787" y="499717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-422787" y="1268377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-422787" y="203444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-422787" y="280310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Agrupar 1"/>
          <p:cNvGrpSpPr/>
          <p:nvPr/>
        </p:nvGrpSpPr>
        <p:grpSpPr>
          <a:xfrm>
            <a:off x="1233272" y="466334"/>
            <a:ext cx="616790" cy="2877855"/>
            <a:chOff x="1233272" y="466334"/>
            <a:chExt cx="616790" cy="2877855"/>
          </a:xfrm>
        </p:grpSpPr>
        <p:sp>
          <p:nvSpPr>
            <p:cNvPr id="12" name="Oval 11"/>
            <p:cNvSpPr/>
            <p:nvPr/>
          </p:nvSpPr>
          <p:spPr>
            <a:xfrm>
              <a:off x="1254640" y="466334"/>
              <a:ext cx="584790" cy="58479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1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254640" y="1231293"/>
              <a:ext cx="584790" cy="584790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2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265272" y="1996252"/>
              <a:ext cx="584790" cy="584790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3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1233272" y="2759399"/>
              <a:ext cx="584790" cy="584790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4</a:t>
              </a:r>
            </a:p>
          </p:txBody>
        </p:sp>
      </p:grpSp>
      <p:sp>
        <p:nvSpPr>
          <p:cNvPr id="7" name="Text Placeholder 8"/>
          <p:cNvSpPr txBox="1">
            <a:spLocks/>
          </p:cNvSpPr>
          <p:nvPr/>
        </p:nvSpPr>
        <p:spPr>
          <a:xfrm>
            <a:off x="1935854" y="2032000"/>
            <a:ext cx="6295539" cy="537881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/>
              <a:t>Organisation of the expert panels</a:t>
            </a:r>
            <a:endParaRPr lang="en-GB" sz="1800" dirty="0"/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1935854" y="2794000"/>
            <a:ext cx="6143139" cy="558895"/>
          </a:xfrm>
          <a:prstGeom prst="rect">
            <a:avLst/>
          </a:prstGeom>
          <a:noFill/>
        </p:spPr>
        <p:txBody>
          <a:bodyPr tIns="90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Some key rules &amp; procedures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829340" y="-9"/>
            <a:ext cx="10632" cy="68580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 Placeholder 7"/>
          <p:cNvSpPr txBox="1">
            <a:spLocks/>
          </p:cNvSpPr>
          <p:nvPr/>
        </p:nvSpPr>
        <p:spPr>
          <a:xfrm>
            <a:off x="1935854" y="604069"/>
            <a:ext cx="6630820" cy="337817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Core principles of the expert panels</a:t>
            </a:r>
          </a:p>
        </p:txBody>
      </p:sp>
      <p:sp>
        <p:nvSpPr>
          <p:cNvPr id="17" name="Text Placeholder 8"/>
          <p:cNvSpPr txBox="1">
            <a:spLocks/>
          </p:cNvSpPr>
          <p:nvPr/>
        </p:nvSpPr>
        <p:spPr>
          <a:xfrm>
            <a:off x="1935854" y="1311469"/>
            <a:ext cx="6295539" cy="42268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Role of experts &amp; decision making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3" name="Audio Recording 20 Oct 2020 at 17:53:00" descr="Audio Recording 20 Oct 2020 at 17:53:00">
            <a:hlinkClick r:id="" action="ppaction://media"/>
            <a:extLst>
              <a:ext uri="{FF2B5EF4-FFF2-40B4-BE49-F238E27FC236}">
                <a16:creationId xmlns:a16="http://schemas.microsoft.com/office/drawing/2014/main" id="{BF5E0DD5-EB7F-6F42-A4FC-F8A53777BB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13450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3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8"/>
    </mc:Choice>
    <mc:Fallback xmlns="">
      <p:transition spd="slow" advTm="7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3"/>
        <p14:stopEvt time="6511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610" y="213980"/>
            <a:ext cx="10263893" cy="1264457"/>
          </a:xfrm>
        </p:spPr>
        <p:txBody>
          <a:bodyPr/>
          <a:lstStyle/>
          <a:p>
            <a:r>
              <a:rPr lang="en-GB" dirty="0"/>
              <a:t>Five core principles governing the work of the expert panels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551522" y="2292802"/>
            <a:ext cx="5552139" cy="539999"/>
            <a:chOff x="1225177" y="1763059"/>
            <a:chExt cx="8531412" cy="53999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" name="Rectángulo redondeado 3"/>
            <p:cNvSpPr/>
            <p:nvPr/>
          </p:nvSpPr>
          <p:spPr>
            <a:xfrm>
              <a:off x="1225177" y="1763059"/>
              <a:ext cx="8531412" cy="539999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>
                <a:solidFill>
                  <a:srgbClr val="080808"/>
                </a:solidFill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1299883" y="1822823"/>
              <a:ext cx="8295996" cy="43088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6000" lvl="2">
                <a:buClr>
                  <a:schemeClr val="accent5"/>
                </a:buClr>
              </a:pPr>
              <a:r>
                <a:rPr lang="es-ES" sz="2200" noProof="0" dirty="0" err="1">
                  <a:solidFill>
                    <a:srgbClr val="080808"/>
                  </a:solidFill>
                </a:rPr>
                <a:t>Scientific</a:t>
              </a:r>
              <a:r>
                <a:rPr lang="es-ES" sz="2200" noProof="0" dirty="0">
                  <a:solidFill>
                    <a:srgbClr val="080808"/>
                  </a:solidFill>
                </a:rPr>
                <a:t> </a:t>
              </a:r>
              <a:r>
                <a:rPr lang="es-ES" sz="2200" noProof="0" dirty="0" err="1">
                  <a:solidFill>
                    <a:srgbClr val="080808"/>
                  </a:solidFill>
                </a:rPr>
                <a:t>competence</a:t>
              </a:r>
              <a:r>
                <a:rPr lang="es-ES" sz="2200" noProof="0" dirty="0">
                  <a:solidFill>
                    <a:srgbClr val="080808"/>
                  </a:solidFill>
                </a:rPr>
                <a:t> and </a:t>
              </a:r>
              <a:r>
                <a:rPr lang="es-ES" sz="2200" noProof="0" dirty="0" err="1">
                  <a:solidFill>
                    <a:srgbClr val="080808"/>
                  </a:solidFill>
                </a:rPr>
                <a:t>expertise</a:t>
              </a:r>
              <a:endParaRPr lang="es-ES" sz="2200" noProof="0" dirty="0">
                <a:solidFill>
                  <a:srgbClr val="080808"/>
                </a:solidFill>
              </a:endParaRPr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551521" y="3005493"/>
            <a:ext cx="5552139" cy="539999"/>
            <a:chOff x="1216213" y="2572871"/>
            <a:chExt cx="5552139" cy="539999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7" name="Agrupar 6"/>
            <p:cNvGrpSpPr/>
            <p:nvPr/>
          </p:nvGrpSpPr>
          <p:grpSpPr>
            <a:xfrm>
              <a:off x="1216213" y="2572871"/>
              <a:ext cx="5552139" cy="539999"/>
              <a:chOff x="1225177" y="1763059"/>
              <a:chExt cx="8531412" cy="539999"/>
            </a:xfrm>
            <a:grpFill/>
          </p:grpSpPr>
          <p:sp>
            <p:nvSpPr>
              <p:cNvPr id="8" name="Rectángulo redondeado 7"/>
              <p:cNvSpPr/>
              <p:nvPr/>
            </p:nvSpPr>
            <p:spPr>
              <a:xfrm>
                <a:off x="1225177" y="1763059"/>
                <a:ext cx="8531412" cy="53999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s-E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CuadroTexto 8"/>
              <p:cNvSpPr txBox="1"/>
              <p:nvPr/>
            </p:nvSpPr>
            <p:spPr>
              <a:xfrm>
                <a:off x="1299884" y="1822823"/>
                <a:ext cx="8128000" cy="4308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36000">
                  <a:buClr>
                    <a:schemeClr val="accent5"/>
                  </a:buClr>
                </a:pPr>
                <a:endParaRPr lang="es-ES" sz="2200" noProof="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0" name="Rectángulo 9"/>
            <p:cNvSpPr/>
            <p:nvPr/>
          </p:nvSpPr>
          <p:spPr>
            <a:xfrm>
              <a:off x="1290921" y="2608747"/>
              <a:ext cx="5357904" cy="4308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chemeClr val="tx1">
                      <a:lumMod val="50000"/>
                    </a:schemeClr>
                  </a:solidFill>
                </a:rPr>
                <a:t>Independence, impartiality and objectivity</a:t>
              </a: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536577" y="5174963"/>
            <a:ext cx="5552139" cy="539999"/>
            <a:chOff x="1225177" y="1763059"/>
            <a:chExt cx="8531412" cy="53999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2" name="Rectángulo redondeado 11"/>
            <p:cNvSpPr/>
            <p:nvPr/>
          </p:nvSpPr>
          <p:spPr>
            <a:xfrm>
              <a:off x="1225177" y="1763059"/>
              <a:ext cx="8531412" cy="53999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>
                <a:solidFill>
                  <a:srgbClr val="080808"/>
                </a:solidFill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1299884" y="1822824"/>
              <a:ext cx="81280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6000" lvl="2">
                <a:buClr>
                  <a:schemeClr val="accent5"/>
                </a:buClr>
              </a:pPr>
              <a:r>
                <a:rPr lang="en-GB" sz="2200" dirty="0">
                  <a:solidFill>
                    <a:srgbClr val="080808"/>
                  </a:solidFill>
                </a:rPr>
                <a:t>Commitment</a:t>
              </a:r>
              <a:endParaRPr lang="es-ES" sz="2200" noProof="0" dirty="0">
                <a:solidFill>
                  <a:srgbClr val="080808"/>
                </a:solidFill>
              </a:endParaRP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536578" y="3752121"/>
            <a:ext cx="5552138" cy="539999"/>
            <a:chOff x="1216215" y="4117774"/>
            <a:chExt cx="5552138" cy="539999"/>
          </a:xfrm>
        </p:grpSpPr>
        <p:grpSp>
          <p:nvGrpSpPr>
            <p:cNvPr id="14" name="Agrupar 13"/>
            <p:cNvGrpSpPr/>
            <p:nvPr/>
          </p:nvGrpSpPr>
          <p:grpSpPr>
            <a:xfrm>
              <a:off x="1216215" y="4117774"/>
              <a:ext cx="5552138" cy="539999"/>
              <a:chOff x="1225177" y="1763059"/>
              <a:chExt cx="8531412" cy="539999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15" name="Rectángulo redondeado 14"/>
              <p:cNvSpPr/>
              <p:nvPr/>
            </p:nvSpPr>
            <p:spPr>
              <a:xfrm>
                <a:off x="1225177" y="1763059"/>
                <a:ext cx="8531412" cy="53999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s-ES">
                  <a:solidFill>
                    <a:srgbClr val="080808"/>
                  </a:solidFill>
                </a:endParaRPr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>
                <a:off x="1299884" y="1822824"/>
                <a:ext cx="8128000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36000" lvl="2">
                  <a:buClr>
                    <a:schemeClr val="accent5"/>
                  </a:buClr>
                </a:pPr>
                <a:endParaRPr lang="es-ES" sz="2200" noProof="0" dirty="0">
                  <a:solidFill>
                    <a:srgbClr val="080808"/>
                  </a:solidFill>
                </a:endParaRPr>
              </a:p>
            </p:txBody>
          </p:sp>
        </p:grpSp>
        <p:sp>
          <p:nvSpPr>
            <p:cNvPr id="17" name="Rectángulo 16"/>
            <p:cNvSpPr/>
            <p:nvPr/>
          </p:nvSpPr>
          <p:spPr>
            <a:xfrm>
              <a:off x="1275979" y="4185628"/>
              <a:ext cx="534296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rgbClr val="080808"/>
                  </a:solidFill>
                </a:rPr>
                <a:t>Transparency</a:t>
              </a:r>
            </a:p>
          </p:txBody>
        </p:sp>
      </p:grpSp>
      <p:grpSp>
        <p:nvGrpSpPr>
          <p:cNvPr id="18" name="Agrupar 17"/>
          <p:cNvGrpSpPr/>
          <p:nvPr/>
        </p:nvGrpSpPr>
        <p:grpSpPr>
          <a:xfrm>
            <a:off x="523536" y="4483338"/>
            <a:ext cx="5552139" cy="539999"/>
            <a:chOff x="1225177" y="1763059"/>
            <a:chExt cx="8531412" cy="53999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ángulo redondeado 18"/>
            <p:cNvSpPr/>
            <p:nvPr/>
          </p:nvSpPr>
          <p:spPr>
            <a:xfrm>
              <a:off x="1225177" y="1763059"/>
              <a:ext cx="8531412" cy="539999"/>
            </a:xfrm>
            <a:prstGeom prst="roundRect">
              <a:avLst/>
            </a:prstGeom>
            <a:solidFill>
              <a:srgbClr val="5AC0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>
                <a:solidFill>
                  <a:srgbClr val="080808"/>
                </a:solidFill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1299884" y="1822824"/>
              <a:ext cx="81280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6000" lvl="2">
                <a:buClr>
                  <a:schemeClr val="accent5"/>
                </a:buClr>
              </a:pPr>
              <a:r>
                <a:rPr lang="es-ES" sz="2200" noProof="0" dirty="0">
                  <a:solidFill>
                    <a:srgbClr val="080808"/>
                  </a:solidFill>
                </a:rPr>
                <a:t>C</a:t>
              </a:r>
              <a:r>
                <a:rPr lang="en-GB" sz="2200" noProof="0" dirty="0">
                  <a:solidFill>
                    <a:srgbClr val="080808"/>
                  </a:solidFill>
                </a:rPr>
                <a:t>o</a:t>
              </a:r>
              <a:r>
                <a:rPr lang="en-GB" sz="2200" dirty="0" err="1">
                  <a:solidFill>
                    <a:srgbClr val="080808"/>
                  </a:solidFill>
                </a:rPr>
                <a:t>nfidentiality</a:t>
              </a:r>
              <a:endParaRPr lang="es-ES" sz="2200" noProof="0" dirty="0">
                <a:solidFill>
                  <a:srgbClr val="080808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9655977" y="6010777"/>
            <a:ext cx="2504792" cy="837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/>
          <p:cNvGrpSpPr/>
          <p:nvPr/>
        </p:nvGrpSpPr>
        <p:grpSpPr>
          <a:xfrm>
            <a:off x="6544236" y="3661692"/>
            <a:ext cx="5151932" cy="1943241"/>
            <a:chOff x="6544236" y="3661692"/>
            <a:chExt cx="5151932" cy="1943241"/>
          </a:xfrm>
        </p:grpSpPr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2892DEC5-3F93-4A67-AE22-39091BFA3A26}"/>
                </a:ext>
              </a:extLst>
            </p:cNvPr>
            <p:cNvSpPr txBox="1"/>
            <p:nvPr/>
          </p:nvSpPr>
          <p:spPr>
            <a:xfrm>
              <a:off x="7414997" y="4958602"/>
              <a:ext cx="42811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it-IT" dirty="0">
                  <a:solidFill>
                    <a:srgbClr val="080808"/>
                  </a:solidFill>
                </a:rPr>
                <a:t>To be completed and signed by the experts</a:t>
              </a:r>
              <a:endParaRPr lang="en-GB" dirty="0">
                <a:solidFill>
                  <a:srgbClr val="080808"/>
                </a:solidFill>
              </a:endParaRPr>
            </a:p>
          </p:txBody>
        </p:sp>
        <p:grpSp>
          <p:nvGrpSpPr>
            <p:cNvPr id="27" name="Agrupar 26"/>
            <p:cNvGrpSpPr/>
            <p:nvPr/>
          </p:nvGrpSpPr>
          <p:grpSpPr>
            <a:xfrm>
              <a:off x="6544236" y="3661692"/>
              <a:ext cx="5151932" cy="1230734"/>
              <a:chOff x="6544235" y="3622059"/>
              <a:chExt cx="5304117" cy="1270073"/>
            </a:xfrm>
          </p:grpSpPr>
          <p:sp>
            <p:nvSpPr>
              <p:cNvPr id="25" name="Llamada de flecha a la izquierda 24"/>
              <p:cNvSpPr/>
              <p:nvPr/>
            </p:nvSpPr>
            <p:spPr>
              <a:xfrm>
                <a:off x="6544235" y="3622059"/>
                <a:ext cx="5304117" cy="1270072"/>
              </a:xfrm>
              <a:prstGeom prst="leftArrowCallout">
                <a:avLst>
                  <a:gd name="adj1" fmla="val 25000"/>
                  <a:gd name="adj2" fmla="val 25000"/>
                  <a:gd name="adj3" fmla="val 25000"/>
                  <a:gd name="adj4" fmla="val 80469"/>
                </a:avLst>
              </a:prstGeom>
              <a:noFill/>
              <a:ln w="38100" cmpd="sng">
                <a:solidFill>
                  <a:srgbClr val="0C267D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" name="Rectángulo 23"/>
              <p:cNvSpPr/>
              <p:nvPr/>
            </p:nvSpPr>
            <p:spPr>
              <a:xfrm>
                <a:off x="7708424" y="3633054"/>
                <a:ext cx="4078941" cy="12590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buClr>
                    <a:srgbClr val="FF3300"/>
                  </a:buClr>
                  <a:buSzPct val="150000"/>
                </a:pPr>
                <a:r>
                  <a:rPr lang="en-GB" sz="2100" b="1" dirty="0">
                    <a:solidFill>
                      <a:srgbClr val="0C3990"/>
                    </a:solidFill>
                    <a:latin typeface="Arial"/>
                    <a:cs typeface="Arial"/>
                  </a:rPr>
                  <a:t>Declaration of interests (DOI)</a:t>
                </a:r>
              </a:p>
              <a:p>
                <a:pPr>
                  <a:lnSpc>
                    <a:spcPct val="120000"/>
                  </a:lnSpc>
                  <a:buClr>
                    <a:srgbClr val="FF3300"/>
                  </a:buClr>
                  <a:buSzPct val="150000"/>
                </a:pPr>
                <a:r>
                  <a:rPr lang="en-GB" sz="2100" b="1" dirty="0">
                    <a:solidFill>
                      <a:srgbClr val="0C3990"/>
                    </a:solidFill>
                    <a:latin typeface="Arial"/>
                    <a:cs typeface="Arial"/>
                  </a:rPr>
                  <a:t>Declaration on confidentiality</a:t>
                </a:r>
              </a:p>
              <a:p>
                <a:pPr>
                  <a:lnSpc>
                    <a:spcPct val="120000"/>
                  </a:lnSpc>
                  <a:buClr>
                    <a:srgbClr val="FF3300"/>
                  </a:buClr>
                  <a:buSzPct val="150000"/>
                </a:pPr>
                <a:r>
                  <a:rPr lang="en-GB" sz="2100" b="1" dirty="0">
                    <a:solidFill>
                      <a:srgbClr val="0C3990"/>
                    </a:solidFill>
                    <a:latin typeface="Arial"/>
                    <a:cs typeface="Arial"/>
                  </a:rPr>
                  <a:t>Declaration on commitment</a:t>
                </a:r>
              </a:p>
            </p:txBody>
          </p:sp>
        </p:grpSp>
      </p:grpSp>
      <p:sp>
        <p:nvSpPr>
          <p:cNvPr id="28" name="Eckige Klammer rechts 27">
            <a:extLst>
              <a:ext uri="{FF2B5EF4-FFF2-40B4-BE49-F238E27FC236}">
                <a16:creationId xmlns:a16="http://schemas.microsoft.com/office/drawing/2014/main" id="{94A8BD06-1BE7-7B44-BEE5-2885580FD20E}"/>
              </a:ext>
            </a:extLst>
          </p:cNvPr>
          <p:cNvSpPr/>
          <p:nvPr/>
        </p:nvSpPr>
        <p:spPr>
          <a:xfrm>
            <a:off x="5921115" y="2128603"/>
            <a:ext cx="329783" cy="3882174"/>
          </a:xfrm>
          <a:prstGeom prst="rightBracket">
            <a:avLst/>
          </a:prstGeom>
          <a:ln w="38100">
            <a:solidFill>
              <a:srgbClr val="0C26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de-DE"/>
          </a:p>
        </p:txBody>
      </p:sp>
      <p:pic>
        <p:nvPicPr>
          <p:cNvPr id="30" name="slide_023" descr="slide_023">
            <a:hlinkClick r:id="" action="ppaction://media"/>
            <a:extLst>
              <a:ext uri="{FF2B5EF4-FFF2-40B4-BE49-F238E27FC236}">
                <a16:creationId xmlns:a16="http://schemas.microsoft.com/office/drawing/2014/main" id="{2C79D7D2-6759-3C43-B3FC-DFFA4CB89A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4498" y="-128404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4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22"/>
    </mc:Choice>
    <mc:Fallback xmlns="">
      <p:transition spd="slow" advTm="54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6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30"/>
        <p14:stopEvt time="53212" objId="30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-422787" y="499717"/>
            <a:ext cx="9647468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-422788" y="1268377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-422787" y="203444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-422787" y="280310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254640" y="1226555"/>
            <a:ext cx="584790" cy="58116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829340" y="-9"/>
            <a:ext cx="10632" cy="68580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5"/>
          <p:cNvSpPr txBox="1">
            <a:spLocks/>
          </p:cNvSpPr>
          <p:nvPr/>
        </p:nvSpPr>
        <p:spPr>
          <a:xfrm>
            <a:off x="1918798" y="2064495"/>
            <a:ext cx="6630820" cy="43842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/>
              <a:t>Organisation</a:t>
            </a:r>
            <a:r>
              <a:rPr lang="en-US" sz="1800" dirty="0"/>
              <a:t> of the expert panels</a:t>
            </a: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1935854" y="604069"/>
            <a:ext cx="6630820" cy="337817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Core principles of the expert panels</a:t>
            </a: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1864602" y="1319454"/>
            <a:ext cx="7813788" cy="42268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Roles of experts &amp; decision making</a:t>
            </a:r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1935854" y="2832537"/>
            <a:ext cx="7199182" cy="490477"/>
          </a:xfrm>
          <a:prstGeom prst="rect">
            <a:avLst/>
          </a:prstGeom>
          <a:noFill/>
        </p:spPr>
        <p:txBody>
          <a:bodyPr tIns="90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Some key rules &amp; procedures</a:t>
            </a:r>
          </a:p>
        </p:txBody>
      </p:sp>
      <p:sp>
        <p:nvSpPr>
          <p:cNvPr id="4" name="Oval 13">
            <a:extLst>
              <a:ext uri="{FF2B5EF4-FFF2-40B4-BE49-F238E27FC236}">
                <a16:creationId xmlns:a16="http://schemas.microsoft.com/office/drawing/2014/main" id="{17317D11-C9C7-4C4A-A5C3-689D8281C401}"/>
              </a:ext>
            </a:extLst>
          </p:cNvPr>
          <p:cNvSpPr/>
          <p:nvPr/>
        </p:nvSpPr>
        <p:spPr>
          <a:xfrm>
            <a:off x="1265272" y="2008127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BF5B4B9C-5648-483F-BA04-B2A7D0210D75}"/>
              </a:ext>
            </a:extLst>
          </p:cNvPr>
          <p:cNvSpPr/>
          <p:nvPr/>
        </p:nvSpPr>
        <p:spPr>
          <a:xfrm>
            <a:off x="1265272" y="476213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  <a:endParaRPr lang="en-GB" dirty="0"/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6DC2A032-E757-4D48-B93E-C4BA088D4794}"/>
              </a:ext>
            </a:extLst>
          </p:cNvPr>
          <p:cNvSpPr/>
          <p:nvPr/>
        </p:nvSpPr>
        <p:spPr>
          <a:xfrm>
            <a:off x="1265272" y="2791900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</a:t>
            </a:r>
            <a:endParaRPr lang="en-GB" dirty="0"/>
          </a:p>
        </p:txBody>
      </p:sp>
      <p:pic>
        <p:nvPicPr>
          <p:cNvPr id="2" name="Audio Recording 20 Oct 2020 at 17:55:11" descr="Audio Recording 20 Oct 2020 at 17:55:11">
            <a:hlinkClick r:id="" action="ppaction://media"/>
            <a:extLst>
              <a:ext uri="{FF2B5EF4-FFF2-40B4-BE49-F238E27FC236}">
                <a16:creationId xmlns:a16="http://schemas.microsoft.com/office/drawing/2014/main" id="{27DD515D-B314-214C-8BAA-008C201C4D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0660" y="-126969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776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1"/>
    </mc:Choice>
    <mc:Fallback xmlns="">
      <p:transition spd="slow" advTm="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2"/>
        <p14:stopEvt time="7385" objId="2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1610" y="305322"/>
            <a:ext cx="10263893" cy="782357"/>
          </a:xfrm>
        </p:spPr>
        <p:txBody>
          <a:bodyPr anchor="ctr"/>
          <a:lstStyle/>
          <a:p>
            <a:pPr marL="0" indent="0">
              <a:buNone/>
            </a:pPr>
            <a:r>
              <a:rPr lang="en-GB" dirty="0"/>
              <a:t>Screening panel experts (only CECP)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8010F1-A612-C54C-A45D-4134F84D2543}"/>
              </a:ext>
            </a:extLst>
          </p:cNvPr>
          <p:cNvSpPr txBox="1">
            <a:spLocks/>
          </p:cNvSpPr>
          <p:nvPr/>
        </p:nvSpPr>
        <p:spPr>
          <a:xfrm>
            <a:off x="4599196" y="5131890"/>
            <a:ext cx="6912466" cy="139323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Clr>
                <a:srgbClr val="FF3300"/>
              </a:buClr>
              <a:buSzPct val="150000"/>
              <a:buNone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66429" y="1968779"/>
            <a:ext cx="8813675" cy="4376733"/>
            <a:chOff x="966429" y="1968779"/>
            <a:chExt cx="8813675" cy="43767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120" y="4380156"/>
              <a:ext cx="7513984" cy="1965356"/>
            </a:xfrm>
            <a:prstGeom prst="rect">
              <a:avLst/>
            </a:prstGeom>
          </p:spPr>
        </p:pic>
        <p:sp>
          <p:nvSpPr>
            <p:cNvPr id="16" name="Würfel 8">
              <a:extLst>
                <a:ext uri="{FF2B5EF4-FFF2-40B4-BE49-F238E27FC236}">
                  <a16:creationId xmlns:a16="http://schemas.microsoft.com/office/drawing/2014/main" id="{329E564F-21EE-EE40-A067-5B898182387B}"/>
                </a:ext>
              </a:extLst>
            </p:cNvPr>
            <p:cNvSpPr/>
            <p:nvPr/>
          </p:nvSpPr>
          <p:spPr>
            <a:xfrm>
              <a:off x="966429" y="1968779"/>
              <a:ext cx="2442693" cy="1873729"/>
            </a:xfrm>
            <a:prstGeom prst="rect">
              <a:avLst/>
            </a:prstGeom>
            <a:solidFill>
              <a:srgbClr val="1690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000" dirty="0"/>
                <a:t>2 experts per dossier:</a:t>
              </a:r>
            </a:p>
            <a:p>
              <a:pPr algn="ctr"/>
              <a:endParaRPr lang="en-GB" sz="1600" dirty="0"/>
            </a:p>
            <a:p>
              <a:pPr algn="ctr"/>
              <a:r>
                <a:rPr lang="en-GB" b="1" dirty="0"/>
                <a:t>RAPPORTEUR / CO-RAPPORTEUR</a:t>
              </a:r>
              <a:endParaRPr lang="en-GB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10663" y="1936483"/>
            <a:ext cx="8088302" cy="3656214"/>
            <a:chOff x="3510663" y="1936483"/>
            <a:chExt cx="8088302" cy="3656214"/>
          </a:xfrm>
        </p:grpSpPr>
        <p:sp>
          <p:nvSpPr>
            <p:cNvPr id="14" name="Würfel 8">
              <a:extLst>
                <a:ext uri="{FF2B5EF4-FFF2-40B4-BE49-F238E27FC236}">
                  <a16:creationId xmlns:a16="http://schemas.microsoft.com/office/drawing/2014/main" id="{329E564F-21EE-EE40-A067-5B898182387B}"/>
                </a:ext>
              </a:extLst>
            </p:cNvPr>
            <p:cNvSpPr/>
            <p:nvPr/>
          </p:nvSpPr>
          <p:spPr>
            <a:xfrm>
              <a:off x="3510663" y="1936483"/>
              <a:ext cx="8088302" cy="1906025"/>
            </a:xfrm>
            <a:prstGeom prst="roundRect">
              <a:avLst/>
            </a:prstGeom>
            <a:solidFill>
              <a:srgbClr val="9CD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spcAft>
                  <a:spcPts val="12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Selected by the Secretariat among the screening panel experts based on medical area/expertise required for the specific dossier </a:t>
              </a:r>
            </a:p>
            <a:p>
              <a:pPr marL="285750" indent="-285750">
                <a:spcAft>
                  <a:spcPts val="12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Experts decide whether or not an opinion is required and complete the relevant part of the template with the decision. If no consensus: specific provisions in Rules of Procedure</a:t>
              </a:r>
            </a:p>
            <a:p>
              <a:pPr marL="285750" indent="-285750">
                <a:spcAft>
                  <a:spcPts val="12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Rapporteur delivers the decision by uploading the template on CIRCABC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9604282" y="4939761"/>
              <a:ext cx="1907380" cy="652936"/>
              <a:chOff x="9604282" y="4939761"/>
              <a:chExt cx="1907380" cy="652936"/>
            </a:xfrm>
          </p:grpSpPr>
          <p:sp>
            <p:nvSpPr>
              <p:cNvPr id="9" name="Textfeld 65">
                <a:extLst>
                  <a:ext uri="{FF2B5EF4-FFF2-40B4-BE49-F238E27FC236}">
                    <a16:creationId xmlns:a16="http://schemas.microsoft.com/office/drawing/2014/main" id="{E0A28495-C7BF-5D41-837B-D496F06D83FF}"/>
                  </a:ext>
                </a:extLst>
              </p:cNvPr>
              <p:cNvSpPr txBox="1"/>
              <p:nvPr/>
            </p:nvSpPr>
            <p:spPr>
              <a:xfrm>
                <a:off x="10226117" y="5028089"/>
                <a:ext cx="12855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>
                    <a:solidFill>
                      <a:srgbClr val="C00000"/>
                    </a:solidFill>
                    <a:latin typeface="Calibri" panose="020F0502020204030204"/>
                  </a:rPr>
                  <a:t>21 days</a:t>
                </a:r>
              </a:p>
            </p:txBody>
          </p:sp>
          <p:pic>
            <p:nvPicPr>
              <p:cNvPr id="10" name="Grafik 68">
                <a:extLst>
                  <a:ext uri="{FF2B5EF4-FFF2-40B4-BE49-F238E27FC236}">
                    <a16:creationId xmlns:a16="http://schemas.microsoft.com/office/drawing/2014/main" id="{4F1534C2-774B-214B-8D76-511206C08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04282" y="4939761"/>
                <a:ext cx="652936" cy="6529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1" name="slide_025" descr="slide_025">
            <a:hlinkClick r:id="" action="ppaction://media"/>
            <a:extLst>
              <a:ext uri="{FF2B5EF4-FFF2-40B4-BE49-F238E27FC236}">
                <a16:creationId xmlns:a16="http://schemas.microsoft.com/office/drawing/2014/main" id="{728F37EB-A2C1-AD46-9BC0-E6983CC0A3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7156" y="-119833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67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39"/>
    </mc:Choice>
    <mc:Fallback xmlns="">
      <p:transition spd="slow" advTm="7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11"/>
        <p14:stopEvt time="72690" objId="11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9BB534E-DA48-EF41-BA83-1F0FE127A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15" y="318829"/>
            <a:ext cx="11295934" cy="782357"/>
          </a:xfrm>
        </p:spPr>
        <p:txBody>
          <a:bodyPr anchor="ctr"/>
          <a:lstStyle/>
          <a:p>
            <a:r>
              <a:rPr lang="en-AU" dirty="0"/>
              <a:t>Composition of thematic panels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323392C-483C-F245-9487-D87998BF8609}"/>
              </a:ext>
            </a:extLst>
          </p:cNvPr>
          <p:cNvSpPr/>
          <p:nvPr/>
        </p:nvSpPr>
        <p:spPr>
          <a:xfrm>
            <a:off x="2923984" y="4125136"/>
            <a:ext cx="369656" cy="345619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D26C3E-A98F-C74D-B426-FC4FBCE487B8}"/>
              </a:ext>
            </a:extLst>
          </p:cNvPr>
          <p:cNvSpPr/>
          <p:nvPr/>
        </p:nvSpPr>
        <p:spPr>
          <a:xfrm>
            <a:off x="666751" y="1844388"/>
            <a:ext cx="5532595" cy="4561495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oup 25"/>
          <p:cNvGrpSpPr/>
          <p:nvPr/>
        </p:nvGrpSpPr>
        <p:grpSpPr>
          <a:xfrm>
            <a:off x="3797855" y="3999899"/>
            <a:ext cx="8602840" cy="770570"/>
            <a:chOff x="3797855" y="3999899"/>
            <a:chExt cx="8602840" cy="77057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338C306-53F4-9142-A940-E74CFDF46907}"/>
                </a:ext>
              </a:extLst>
            </p:cNvPr>
            <p:cNvSpPr/>
            <p:nvPr/>
          </p:nvSpPr>
          <p:spPr>
            <a:xfrm>
              <a:off x="3797855" y="3999899"/>
              <a:ext cx="369656" cy="345619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075B83D8-1B8A-C048-BDDE-B52B7E5AF293}"/>
                </a:ext>
              </a:extLst>
            </p:cNvPr>
            <p:cNvSpPr txBox="1"/>
            <p:nvPr/>
          </p:nvSpPr>
          <p:spPr>
            <a:xfrm>
              <a:off x="4167511" y="4085383"/>
              <a:ext cx="1540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buClr>
                  <a:schemeClr val="accent5"/>
                </a:buClr>
                <a:defRPr sz="1600"/>
              </a:lvl1pPr>
            </a:lstStyle>
            <a:p>
              <a:r>
                <a:rPr lang="en-GB" dirty="0"/>
                <a:t>Co-Rapporteur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C44DD54-9B9D-FC42-8857-D8A6DFFD4F7F}"/>
                </a:ext>
              </a:extLst>
            </p:cNvPr>
            <p:cNvSpPr/>
            <p:nvPr/>
          </p:nvSpPr>
          <p:spPr>
            <a:xfrm>
              <a:off x="7154001" y="4424850"/>
              <a:ext cx="369656" cy="345619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2EC6CE2F-3607-AD48-83E6-344782820D1E}"/>
                </a:ext>
              </a:extLst>
            </p:cNvPr>
            <p:cNvSpPr txBox="1"/>
            <p:nvPr/>
          </p:nvSpPr>
          <p:spPr>
            <a:xfrm>
              <a:off x="7683855" y="4434889"/>
              <a:ext cx="47168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en-GB" sz="1400" dirty="0"/>
                <a:t>Co-Rapporteur, assigned for specific dossier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08583" y="2644035"/>
            <a:ext cx="7907639" cy="641464"/>
            <a:chOff x="1808583" y="2644035"/>
            <a:chExt cx="7907639" cy="641464"/>
          </a:xfrm>
        </p:grpSpPr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6701EE7B-93BD-794E-BC81-0A732EF8F02B}"/>
                </a:ext>
              </a:extLst>
            </p:cNvPr>
            <p:cNvSpPr txBox="1"/>
            <p:nvPr/>
          </p:nvSpPr>
          <p:spPr>
            <a:xfrm>
              <a:off x="1808583" y="2946945"/>
              <a:ext cx="6735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buClr>
                  <a:schemeClr val="accent5"/>
                </a:buClr>
                <a:defRPr sz="1600"/>
              </a:lvl1pPr>
            </a:lstStyle>
            <a:p>
              <a:r>
                <a:rPr lang="en-GB" dirty="0"/>
                <a:t>Chair</a:t>
              </a: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1474C99F-9D49-C44A-9B47-CAA14E491A6C}"/>
                </a:ext>
              </a:extLst>
            </p:cNvPr>
            <p:cNvSpPr txBox="1"/>
            <p:nvPr/>
          </p:nvSpPr>
          <p:spPr>
            <a:xfrm>
              <a:off x="7683854" y="2644035"/>
              <a:ext cx="203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en-GB" sz="1400" dirty="0"/>
                <a:t>Chair of the panel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3E2C7E5-8F21-D04F-82F4-7C68B62483F3}"/>
                </a:ext>
              </a:extLst>
            </p:cNvPr>
            <p:cNvSpPr/>
            <p:nvPr/>
          </p:nvSpPr>
          <p:spPr>
            <a:xfrm>
              <a:off x="7154001" y="2648684"/>
              <a:ext cx="369656" cy="345619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3E2C7E5-8F21-D04F-82F4-7C68B62483F3}"/>
                </a:ext>
              </a:extLst>
            </p:cNvPr>
            <p:cNvSpPr/>
            <p:nvPr/>
          </p:nvSpPr>
          <p:spPr>
            <a:xfrm>
              <a:off x="2507779" y="2770603"/>
              <a:ext cx="369656" cy="345619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95955" y="3487112"/>
            <a:ext cx="8937518" cy="725948"/>
            <a:chOff x="3095955" y="3487112"/>
            <a:chExt cx="8937518" cy="725948"/>
          </a:xfrm>
        </p:grpSpPr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C05432E6-C1F6-3A4C-B6E0-A4C0A9AD17CF}"/>
                </a:ext>
              </a:extLst>
            </p:cNvPr>
            <p:cNvSpPr txBox="1"/>
            <p:nvPr/>
          </p:nvSpPr>
          <p:spPr>
            <a:xfrm>
              <a:off x="3415660" y="3490819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buClr>
                  <a:schemeClr val="accent5"/>
                </a:buClr>
                <a:defRPr sz="1600"/>
              </a:lvl1pPr>
            </a:lstStyle>
            <a:p>
              <a:r>
                <a:rPr lang="en-GB" dirty="0"/>
                <a:t>Rapporteur</a:t>
              </a: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5CEB1E80-4E4D-5D45-9E5D-856C95D099FD}"/>
                </a:ext>
              </a:extLst>
            </p:cNvPr>
            <p:cNvSpPr txBox="1"/>
            <p:nvPr/>
          </p:nvSpPr>
          <p:spPr>
            <a:xfrm>
              <a:off x="7683855" y="3895668"/>
              <a:ext cx="4349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en-GB" sz="1400" dirty="0"/>
                <a:t>Rapporteur, assigned for specific dossier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53B24D1-FA8D-D84E-B3A6-79EBC0200A6F}"/>
                </a:ext>
              </a:extLst>
            </p:cNvPr>
            <p:cNvSpPr/>
            <p:nvPr/>
          </p:nvSpPr>
          <p:spPr>
            <a:xfrm>
              <a:off x="3095955" y="3487112"/>
              <a:ext cx="369656" cy="345619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53B24D1-FA8D-D84E-B3A6-79EBC0200A6F}"/>
                </a:ext>
              </a:extLst>
            </p:cNvPr>
            <p:cNvSpPr/>
            <p:nvPr/>
          </p:nvSpPr>
          <p:spPr>
            <a:xfrm>
              <a:off x="7154001" y="3867441"/>
              <a:ext cx="369656" cy="345619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46004" y="2782534"/>
            <a:ext cx="9145996" cy="1225493"/>
            <a:chOff x="3046004" y="2782534"/>
            <a:chExt cx="9145996" cy="1225493"/>
          </a:xfrm>
        </p:grpSpPr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BA2F9188-8171-0F46-81E3-960F47EE9922}"/>
                </a:ext>
              </a:extLst>
            </p:cNvPr>
            <p:cNvSpPr txBox="1"/>
            <p:nvPr/>
          </p:nvSpPr>
          <p:spPr>
            <a:xfrm>
              <a:off x="3475581" y="2946945"/>
              <a:ext cx="11363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buClr>
                  <a:schemeClr val="accent5"/>
                </a:buClr>
                <a:defRPr sz="1600"/>
              </a:lvl1pPr>
            </a:lstStyle>
            <a:p>
              <a:r>
                <a:rPr lang="en-GB" dirty="0"/>
                <a:t>Vice-Chair</a:t>
              </a: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5ED4F7C8-C552-5749-8BEE-384922C1CDF0}"/>
                </a:ext>
              </a:extLst>
            </p:cNvPr>
            <p:cNvSpPr txBox="1"/>
            <p:nvPr/>
          </p:nvSpPr>
          <p:spPr>
            <a:xfrm>
              <a:off x="7683854" y="3053920"/>
              <a:ext cx="45081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en-GB" sz="1400" dirty="0"/>
                <a:t>Vice-chair of panel. </a:t>
              </a:r>
            </a:p>
            <a:p>
              <a:pPr>
                <a:buClr>
                  <a:schemeClr val="accent5"/>
                </a:buClr>
              </a:pPr>
              <a:r>
                <a:rPr lang="en-GB" sz="1400" dirty="0"/>
                <a:t>Acting as reviewing member, rapporteur or co-rapporteur unless required to replace or support the Chair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06B9E8E-5EDA-4A42-AB57-81153C55E05F}"/>
                </a:ext>
              </a:extLst>
            </p:cNvPr>
            <p:cNvSpPr/>
            <p:nvPr/>
          </p:nvSpPr>
          <p:spPr>
            <a:xfrm>
              <a:off x="7154001" y="3147290"/>
              <a:ext cx="369656" cy="3456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06B9E8E-5EDA-4A42-AB57-81153C55E05F}"/>
                </a:ext>
              </a:extLst>
            </p:cNvPr>
            <p:cNvSpPr/>
            <p:nvPr/>
          </p:nvSpPr>
          <p:spPr>
            <a:xfrm>
              <a:off x="3046004" y="2782534"/>
              <a:ext cx="369656" cy="3456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43285" y="4459648"/>
            <a:ext cx="9686572" cy="1391298"/>
            <a:chOff x="1943285" y="4459648"/>
            <a:chExt cx="9686572" cy="139129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D5AD546-D078-4C4F-A562-A21229786C2D}"/>
                </a:ext>
              </a:extLst>
            </p:cNvPr>
            <p:cNvSpPr/>
            <p:nvPr/>
          </p:nvSpPr>
          <p:spPr>
            <a:xfrm>
              <a:off x="2815099" y="5285755"/>
              <a:ext cx="369656" cy="3456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1A0F2C-02E0-A54F-B863-3F25228F219D}"/>
                </a:ext>
              </a:extLst>
            </p:cNvPr>
            <p:cNvSpPr/>
            <p:nvPr/>
          </p:nvSpPr>
          <p:spPr>
            <a:xfrm>
              <a:off x="2409040" y="4942659"/>
              <a:ext cx="369656" cy="3456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86C0B0-631D-824B-85F5-F0CEA09F18A7}"/>
                </a:ext>
              </a:extLst>
            </p:cNvPr>
            <p:cNvSpPr/>
            <p:nvPr/>
          </p:nvSpPr>
          <p:spPr>
            <a:xfrm>
              <a:off x="4311432" y="4734976"/>
              <a:ext cx="369656" cy="3456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F9F462D-22A0-5649-9942-1D85222994F8}"/>
                </a:ext>
              </a:extLst>
            </p:cNvPr>
            <p:cNvSpPr/>
            <p:nvPr/>
          </p:nvSpPr>
          <p:spPr>
            <a:xfrm>
              <a:off x="1943285" y="4633403"/>
              <a:ext cx="369656" cy="3456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F755EE2-05B9-BF46-9F7A-F0160066AC62}"/>
                </a:ext>
              </a:extLst>
            </p:cNvPr>
            <p:cNvSpPr/>
            <p:nvPr/>
          </p:nvSpPr>
          <p:spPr>
            <a:xfrm>
              <a:off x="3958546" y="5334801"/>
              <a:ext cx="369656" cy="3456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460E766-54EA-3543-9C42-A58653B95CC7}"/>
                </a:ext>
              </a:extLst>
            </p:cNvPr>
            <p:cNvSpPr/>
            <p:nvPr/>
          </p:nvSpPr>
          <p:spPr>
            <a:xfrm>
              <a:off x="3471593" y="4979022"/>
              <a:ext cx="369656" cy="3456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9F7D3B7-8D6D-554C-A435-ABF16F5AEA89}"/>
                </a:ext>
              </a:extLst>
            </p:cNvPr>
            <p:cNvSpPr/>
            <p:nvPr/>
          </p:nvSpPr>
          <p:spPr>
            <a:xfrm>
              <a:off x="3313422" y="5505327"/>
              <a:ext cx="369656" cy="3456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07BF5A4-22D4-534D-AD56-1CC502F2DE83}"/>
                </a:ext>
              </a:extLst>
            </p:cNvPr>
            <p:cNvSpPr/>
            <p:nvPr/>
          </p:nvSpPr>
          <p:spPr>
            <a:xfrm>
              <a:off x="7154001" y="4910436"/>
              <a:ext cx="369656" cy="3456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30EE3789-E7C0-6041-8E4C-26A4EAE50933}"/>
                </a:ext>
              </a:extLst>
            </p:cNvPr>
            <p:cNvSpPr txBox="1"/>
            <p:nvPr/>
          </p:nvSpPr>
          <p:spPr>
            <a:xfrm>
              <a:off x="7683855" y="4954135"/>
              <a:ext cx="39460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en-GB" sz="1400" dirty="0"/>
                <a:t>Reviewing member with voting rights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F9F462D-22A0-5649-9942-1D85222994F8}"/>
                </a:ext>
              </a:extLst>
            </p:cNvPr>
            <p:cNvSpPr/>
            <p:nvPr/>
          </p:nvSpPr>
          <p:spPr>
            <a:xfrm>
              <a:off x="3095955" y="4459648"/>
              <a:ext cx="369656" cy="3456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731545" y="3794575"/>
            <a:ext cx="10166730" cy="2106506"/>
            <a:chOff x="1731545" y="3794575"/>
            <a:chExt cx="10166730" cy="210650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DE87FB1-051D-1344-90EA-D7E21934ECFB}"/>
                </a:ext>
              </a:extLst>
            </p:cNvPr>
            <p:cNvSpPr/>
            <p:nvPr/>
          </p:nvSpPr>
          <p:spPr>
            <a:xfrm>
              <a:off x="1731545" y="3794575"/>
              <a:ext cx="369656" cy="3456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>
                <a:spcBef>
                  <a:spcPts val="1800"/>
                </a:spcBef>
              </a:pPr>
              <a:r>
                <a:rPr lang="de-DE" sz="3600" dirty="0">
                  <a:solidFill>
                    <a:srgbClr val="C00000"/>
                  </a:solidFill>
                </a:rPr>
                <a:t>x</a:t>
              </a:r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54B7B993-910B-1747-8029-13E95015180C}"/>
                </a:ext>
              </a:extLst>
            </p:cNvPr>
            <p:cNvSpPr txBox="1"/>
            <p:nvPr/>
          </p:nvSpPr>
          <p:spPr>
            <a:xfrm>
              <a:off x="7683855" y="5377861"/>
              <a:ext cx="42144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en-GB" sz="1400" dirty="0"/>
                <a:t>Reviewing member excluded from participation in regard to dossier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DE87FB1-051D-1344-90EA-D7E21934ECFB}"/>
                </a:ext>
              </a:extLst>
            </p:cNvPr>
            <p:cNvSpPr/>
            <p:nvPr/>
          </p:nvSpPr>
          <p:spPr>
            <a:xfrm>
              <a:off x="7154001" y="5411488"/>
              <a:ext cx="369656" cy="3456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>
                <a:spcBef>
                  <a:spcPts val="1800"/>
                </a:spcBef>
              </a:pPr>
              <a:r>
                <a:rPr lang="de-DE" sz="3600" dirty="0">
                  <a:solidFill>
                    <a:srgbClr val="C00000"/>
                  </a:solidFill>
                </a:rPr>
                <a:t>x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8891C898-B99D-3B49-BF64-B12234CBB3FC}"/>
              </a:ext>
            </a:extLst>
          </p:cNvPr>
          <p:cNvSpPr txBox="1"/>
          <p:nvPr/>
        </p:nvSpPr>
        <p:spPr>
          <a:xfrm>
            <a:off x="1808583" y="1820258"/>
            <a:ext cx="3231975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400" i="1"/>
              <a:t>Thematic expert panel</a:t>
            </a:r>
          </a:p>
        </p:txBody>
      </p:sp>
      <p:pic>
        <p:nvPicPr>
          <p:cNvPr id="24" name="slide_026" descr="slide_026">
            <a:hlinkClick r:id="" action="ppaction://media"/>
            <a:extLst>
              <a:ext uri="{FF2B5EF4-FFF2-40B4-BE49-F238E27FC236}">
                <a16:creationId xmlns:a16="http://schemas.microsoft.com/office/drawing/2014/main" id="{9CA58C9E-87A8-2D4D-9FC9-EDEF86027F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-123256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64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97"/>
    </mc:Choice>
    <mc:Fallback xmlns="">
      <p:transition spd="slow" advTm="100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4"/>
        <p14:stopEvt time="99256" objId="24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1002" y="1252451"/>
            <a:ext cx="11225054" cy="1273258"/>
            <a:chOff x="811002" y="1252450"/>
            <a:chExt cx="11225054" cy="1290709"/>
          </a:xfrm>
        </p:grpSpPr>
        <p:sp>
          <p:nvSpPr>
            <p:cNvPr id="9" name="Würfel 8">
              <a:extLst>
                <a:ext uri="{FF2B5EF4-FFF2-40B4-BE49-F238E27FC236}">
                  <a16:creationId xmlns:a16="http://schemas.microsoft.com/office/drawing/2014/main" id="{329E564F-21EE-EE40-A067-5B898182387B}"/>
                </a:ext>
              </a:extLst>
            </p:cNvPr>
            <p:cNvSpPr/>
            <p:nvPr/>
          </p:nvSpPr>
          <p:spPr>
            <a:xfrm>
              <a:off x="811002" y="1252450"/>
              <a:ext cx="1906369" cy="12907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b="1" dirty="0"/>
                <a:t>Chair</a:t>
              </a:r>
            </a:p>
          </p:txBody>
        </p:sp>
        <p:sp>
          <p:nvSpPr>
            <p:cNvPr id="18" name="Würfel 8">
              <a:extLst>
                <a:ext uri="{FF2B5EF4-FFF2-40B4-BE49-F238E27FC236}">
                  <a16:creationId xmlns:a16="http://schemas.microsoft.com/office/drawing/2014/main" id="{329E564F-21EE-EE40-A067-5B898182387B}"/>
                </a:ext>
              </a:extLst>
            </p:cNvPr>
            <p:cNvSpPr/>
            <p:nvPr/>
          </p:nvSpPr>
          <p:spPr>
            <a:xfrm>
              <a:off x="2781615" y="1264599"/>
              <a:ext cx="9254441" cy="1278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spcAft>
                  <a:spcPts val="3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Coordinates the expert panel work</a:t>
              </a:r>
              <a:endParaRPr lang="en-US" sz="1400" dirty="0">
                <a:solidFill>
                  <a:schemeClr val="tx1">
                    <a:lumMod val="75000"/>
                  </a:schemeClr>
                </a:solidFill>
              </a:endParaRPr>
            </a:p>
            <a:p>
              <a:pPr marL="285750" indent="-285750">
                <a:spcAft>
                  <a:spcPts val="3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Manages decision making (consensus or majority)</a:t>
              </a:r>
            </a:p>
            <a:p>
              <a:pPr marL="285750" indent="-285750">
                <a:spcAft>
                  <a:spcPts val="3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Assigns, in collaboration with the Secretariat, a rapporteur and co-rapporteur for each dossier (rotating roles) based on the DOI assessment of the Secretariat</a:t>
              </a:r>
            </a:p>
            <a:p>
              <a:pPr marL="285750" indent="-285750">
                <a:spcAft>
                  <a:spcPts val="3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Requests additional expertise if needed (interaction with Secretariat)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11222" y="3595919"/>
            <a:ext cx="10321062" cy="926840"/>
            <a:chOff x="811222" y="3595919"/>
            <a:chExt cx="10321062" cy="926840"/>
          </a:xfrm>
        </p:grpSpPr>
        <p:sp>
          <p:nvSpPr>
            <p:cNvPr id="10" name="Würfel 9">
              <a:extLst>
                <a:ext uri="{FF2B5EF4-FFF2-40B4-BE49-F238E27FC236}">
                  <a16:creationId xmlns:a16="http://schemas.microsoft.com/office/drawing/2014/main" id="{00D251E0-CD6C-5F4D-AF3D-BB19FC00831F}"/>
                </a:ext>
              </a:extLst>
            </p:cNvPr>
            <p:cNvSpPr/>
            <p:nvPr/>
          </p:nvSpPr>
          <p:spPr>
            <a:xfrm>
              <a:off x="811222" y="3603033"/>
              <a:ext cx="1901414" cy="91972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b="1" dirty="0"/>
                <a:t>Rapporteur / co-rapporteur </a:t>
              </a:r>
            </a:p>
          </p:txBody>
        </p:sp>
        <p:sp>
          <p:nvSpPr>
            <p:cNvPr id="19" name="Würfel 9">
              <a:extLst>
                <a:ext uri="{FF2B5EF4-FFF2-40B4-BE49-F238E27FC236}">
                  <a16:creationId xmlns:a16="http://schemas.microsoft.com/office/drawing/2014/main" id="{00D251E0-CD6C-5F4D-AF3D-BB19FC00831F}"/>
                </a:ext>
              </a:extLst>
            </p:cNvPr>
            <p:cNvSpPr/>
            <p:nvPr/>
          </p:nvSpPr>
          <p:spPr>
            <a:xfrm>
              <a:off x="2781615" y="3595919"/>
              <a:ext cx="8350669" cy="9268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spcAft>
                  <a:spcPts val="3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Rapporteur and co-rapporteur draft scientific opinion/view under supervision of chair</a:t>
              </a:r>
            </a:p>
            <a:p>
              <a:pPr marL="285750" indent="-285750">
                <a:spcAft>
                  <a:spcPts val="3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Rapporteur is responsible for providing the draft documents to the Chair 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within time for consensus decision making. </a:t>
              </a:r>
            </a:p>
            <a:p>
              <a:pPr marL="285750" indent="-285750">
                <a:spcAft>
                  <a:spcPts val="3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Rapporteur uploads final opinion/view on CIRCABC (=deliverable)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11222" y="4589313"/>
            <a:ext cx="9874494" cy="613207"/>
            <a:chOff x="811222" y="4589313"/>
            <a:chExt cx="9874494" cy="613207"/>
          </a:xfrm>
        </p:grpSpPr>
        <p:sp>
          <p:nvSpPr>
            <p:cNvPr id="11" name="Würfel 10">
              <a:extLst>
                <a:ext uri="{FF2B5EF4-FFF2-40B4-BE49-F238E27FC236}">
                  <a16:creationId xmlns:a16="http://schemas.microsoft.com/office/drawing/2014/main" id="{CABCAC83-9778-EB4E-8581-8A82FECF8C16}"/>
                </a:ext>
              </a:extLst>
            </p:cNvPr>
            <p:cNvSpPr/>
            <p:nvPr/>
          </p:nvSpPr>
          <p:spPr>
            <a:xfrm>
              <a:off x="811222" y="4589313"/>
              <a:ext cx="1901414" cy="6025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b="1" dirty="0"/>
                <a:t>Reviewing members</a:t>
              </a:r>
            </a:p>
          </p:txBody>
        </p:sp>
        <p:sp>
          <p:nvSpPr>
            <p:cNvPr id="21" name="Würfel 10">
              <a:extLst>
                <a:ext uri="{FF2B5EF4-FFF2-40B4-BE49-F238E27FC236}">
                  <a16:creationId xmlns:a16="http://schemas.microsoft.com/office/drawing/2014/main" id="{CABCAC83-9778-EB4E-8581-8A82FECF8C16}"/>
                </a:ext>
              </a:extLst>
            </p:cNvPr>
            <p:cNvSpPr/>
            <p:nvPr/>
          </p:nvSpPr>
          <p:spPr>
            <a:xfrm>
              <a:off x="2781615" y="4599946"/>
              <a:ext cx="7904101" cy="60257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spcAft>
                  <a:spcPts val="3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Panel members supporting the rapporteur / co-rapporteur with their expertise and have voting rights in regard to the dossier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11222" y="2608892"/>
            <a:ext cx="10788894" cy="910957"/>
            <a:chOff x="811222" y="2608892"/>
            <a:chExt cx="10788894" cy="910957"/>
          </a:xfrm>
        </p:grpSpPr>
        <p:sp>
          <p:nvSpPr>
            <p:cNvPr id="20" name="Würfel 19">
              <a:extLst>
                <a:ext uri="{FF2B5EF4-FFF2-40B4-BE49-F238E27FC236}">
                  <a16:creationId xmlns:a16="http://schemas.microsoft.com/office/drawing/2014/main" id="{A57B679F-5C0A-5F46-A830-779B422EB4A8}"/>
                </a:ext>
              </a:extLst>
            </p:cNvPr>
            <p:cNvSpPr/>
            <p:nvPr/>
          </p:nvSpPr>
          <p:spPr>
            <a:xfrm>
              <a:off x="811222" y="2609711"/>
              <a:ext cx="1901414" cy="91013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b="1" dirty="0"/>
                <a:t>Vice-Chair</a:t>
              </a:r>
            </a:p>
          </p:txBody>
        </p:sp>
        <p:sp>
          <p:nvSpPr>
            <p:cNvPr id="24" name="Würfel 19">
              <a:extLst>
                <a:ext uri="{FF2B5EF4-FFF2-40B4-BE49-F238E27FC236}">
                  <a16:creationId xmlns:a16="http://schemas.microsoft.com/office/drawing/2014/main" id="{A57B679F-5C0A-5F46-A830-779B422EB4A8}"/>
                </a:ext>
              </a:extLst>
            </p:cNvPr>
            <p:cNvSpPr/>
            <p:nvPr/>
          </p:nvSpPr>
          <p:spPr>
            <a:xfrm>
              <a:off x="2781615" y="2608892"/>
              <a:ext cx="8818501" cy="90983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spcAft>
                  <a:spcPts val="3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Replaces the Chair when he/she cannot fulfil his/her role </a:t>
              </a:r>
            </a:p>
            <a:p>
              <a:pPr marL="285750" indent="-285750">
                <a:spcAft>
                  <a:spcPts val="3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May support the Chair in fulfilling his/her responsibility (useful for larger panels) </a:t>
              </a:r>
            </a:p>
            <a:p>
              <a:pPr marL="285750" indent="-285750">
                <a:spcAft>
                  <a:spcPts val="3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Otherwise: can act as rapporteur, co-rapporteur or reviewing member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11222" y="5258441"/>
            <a:ext cx="9268440" cy="623021"/>
            <a:chOff x="811222" y="5258441"/>
            <a:chExt cx="9268440" cy="623021"/>
          </a:xfrm>
        </p:grpSpPr>
        <p:sp>
          <p:nvSpPr>
            <p:cNvPr id="12" name="Würfel 11">
              <a:extLst>
                <a:ext uri="{FF2B5EF4-FFF2-40B4-BE49-F238E27FC236}">
                  <a16:creationId xmlns:a16="http://schemas.microsoft.com/office/drawing/2014/main" id="{16578620-1E7B-4447-A0F5-01DBD0AD6C5C}"/>
                </a:ext>
              </a:extLst>
            </p:cNvPr>
            <p:cNvSpPr/>
            <p:nvPr/>
          </p:nvSpPr>
          <p:spPr>
            <a:xfrm>
              <a:off x="811222" y="5258441"/>
              <a:ext cx="1901414" cy="602574"/>
            </a:xfrm>
            <a:prstGeom prst="rect">
              <a:avLst/>
            </a:prstGeom>
            <a:solidFill>
              <a:srgbClr val="196AA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00" b="1" dirty="0"/>
            </a:p>
            <a:p>
              <a:pPr algn="ctr"/>
              <a:r>
                <a:rPr lang="en-GB" sz="1700" b="1" dirty="0"/>
                <a:t>Temporarily assigned expert </a:t>
              </a:r>
              <a:br>
                <a:rPr lang="en-GB" sz="1700" b="1" dirty="0"/>
              </a:br>
              <a:endParaRPr lang="en-GB" sz="1700" b="1" dirty="0"/>
            </a:p>
          </p:txBody>
        </p:sp>
        <p:sp>
          <p:nvSpPr>
            <p:cNvPr id="25" name="Würfel 9">
              <a:extLst>
                <a:ext uri="{FF2B5EF4-FFF2-40B4-BE49-F238E27FC236}">
                  <a16:creationId xmlns:a16="http://schemas.microsoft.com/office/drawing/2014/main" id="{00D251E0-CD6C-5F4D-AF3D-BB19FC00831F}"/>
                </a:ext>
              </a:extLst>
            </p:cNvPr>
            <p:cNvSpPr/>
            <p:nvPr/>
          </p:nvSpPr>
          <p:spPr>
            <a:xfrm>
              <a:off x="2781616" y="5278888"/>
              <a:ext cx="7298046" cy="60257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spcAft>
                  <a:spcPts val="300"/>
                </a:spcAft>
                <a:buClr>
                  <a:schemeClr val="bg1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Assigned by the Secretariat  from central list/other panel on ad hoc basis for limited period based on workload/expertise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1221" y="5944199"/>
            <a:ext cx="8890831" cy="605572"/>
            <a:chOff x="811222" y="5944199"/>
            <a:chExt cx="8811234" cy="605572"/>
          </a:xfrm>
        </p:grpSpPr>
        <p:sp>
          <p:nvSpPr>
            <p:cNvPr id="14" name="Würfel 13">
              <a:extLst>
                <a:ext uri="{FF2B5EF4-FFF2-40B4-BE49-F238E27FC236}">
                  <a16:creationId xmlns:a16="http://schemas.microsoft.com/office/drawing/2014/main" id="{EC812F50-15AE-DB41-964B-4F91FE21728C}"/>
                </a:ext>
              </a:extLst>
            </p:cNvPr>
            <p:cNvSpPr/>
            <p:nvPr/>
          </p:nvSpPr>
          <p:spPr>
            <a:xfrm>
              <a:off x="811222" y="5944199"/>
              <a:ext cx="1901414" cy="602574"/>
            </a:xfrm>
            <a:prstGeom prst="rect">
              <a:avLst/>
            </a:prstGeom>
            <a:solidFill>
              <a:srgbClr val="FFAB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700" b="1" dirty="0"/>
                <a:t>Notified Bodies representatives</a:t>
              </a:r>
            </a:p>
          </p:txBody>
        </p:sp>
        <p:sp>
          <p:nvSpPr>
            <p:cNvPr id="26" name="Würfel 10">
              <a:extLst>
                <a:ext uri="{FF2B5EF4-FFF2-40B4-BE49-F238E27FC236}">
                  <a16:creationId xmlns:a16="http://schemas.microsoft.com/office/drawing/2014/main" id="{CABCAC83-9778-EB4E-8581-8A82FECF8C16}"/>
                </a:ext>
              </a:extLst>
            </p:cNvPr>
            <p:cNvSpPr/>
            <p:nvPr/>
          </p:nvSpPr>
          <p:spPr>
            <a:xfrm>
              <a:off x="2781616" y="5947197"/>
              <a:ext cx="6840840" cy="602574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0" indent="-285750">
                <a:spcAft>
                  <a:spcPts val="300"/>
                </a:spcAft>
                <a:buClr>
                  <a:srgbClr val="FFFFFF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D4D4D"/>
                  </a:solidFill>
                </a:rPr>
                <a:t>Per</a:t>
              </a:r>
              <a:r>
                <a:rPr lang="en-US" sz="1400" dirty="0">
                  <a:solidFill>
                    <a:schemeClr val="tx1"/>
                  </a:solidFill>
                </a:rPr>
                <a:t>mitted by the Chair in agreement with Secretariat to present their conclusions on the clinical evaluation from the manufacturer – Annex IX 5.1 (b)</a:t>
              </a:r>
            </a:p>
          </p:txBody>
        </p:sp>
      </p:grpSp>
      <p:sp>
        <p:nvSpPr>
          <p:cNvPr id="27" name="Titel 2">
            <a:extLst>
              <a:ext uri="{FF2B5EF4-FFF2-40B4-BE49-F238E27FC236}">
                <a16:creationId xmlns:a16="http://schemas.microsoft.com/office/drawing/2014/main" id="{19BB534E-DA48-EF41-BA83-1F0FE127A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02" y="325472"/>
            <a:ext cx="11295934" cy="782357"/>
          </a:xfrm>
        </p:spPr>
        <p:txBody>
          <a:bodyPr anchor="ctr"/>
          <a:lstStyle/>
          <a:p>
            <a:r>
              <a:rPr lang="en-AU" dirty="0"/>
              <a:t>Roles within thematic panel </a:t>
            </a:r>
          </a:p>
        </p:txBody>
      </p:sp>
      <p:pic>
        <p:nvPicPr>
          <p:cNvPr id="13" name="slide_027" descr="slide_027">
            <a:hlinkClick r:id="" action="ppaction://media"/>
            <a:extLst>
              <a:ext uri="{FF2B5EF4-FFF2-40B4-BE49-F238E27FC236}">
                <a16:creationId xmlns:a16="http://schemas.microsoft.com/office/drawing/2014/main" id="{FEBA2212-4A67-A444-A765-08D2EF17ED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4333" y="-116174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2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02"/>
    </mc:Choice>
    <mc:Fallback xmlns="">
      <p:transition spd="slow" advTm="18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13"/>
        <p14:stopEvt time="185240" objId="13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9448080" y="6058917"/>
            <a:ext cx="2454495" cy="654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1139" y="126527"/>
            <a:ext cx="11093392" cy="782357"/>
          </a:xfrm>
        </p:spPr>
        <p:txBody>
          <a:bodyPr anchor="ctr"/>
          <a:lstStyle/>
          <a:p>
            <a:r>
              <a:rPr lang="en-GB" sz="3600" dirty="0"/>
              <a:t>Decision-making procedure in thematic expert panels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12A930B-E8E0-7744-86E3-FC0EC2F03AF2}"/>
              </a:ext>
            </a:extLst>
          </p:cNvPr>
          <p:cNvSpPr txBox="1"/>
          <p:nvPr/>
        </p:nvSpPr>
        <p:spPr>
          <a:xfrm>
            <a:off x="529734" y="5534914"/>
            <a:ext cx="3560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1600" b="1" dirty="0">
                <a:solidFill>
                  <a:srgbClr val="0C267D"/>
                </a:solidFill>
              </a:rPr>
              <a:t>SECRETARIAT </a:t>
            </a:r>
            <a:r>
              <a:rPr lang="en-GB" sz="1600" dirty="0"/>
              <a:t>determines</a:t>
            </a:r>
            <a:r>
              <a:rPr lang="en-GB" sz="1600" noProof="0" dirty="0"/>
              <a:t> voting rights based on experts’ </a:t>
            </a:r>
            <a:r>
              <a:rPr lang="en-GB" sz="1600" noProof="0" dirty="0" err="1"/>
              <a:t>DOIs</a:t>
            </a:r>
            <a:endParaRPr lang="en-GB" sz="1600" noProof="0" dirty="0"/>
          </a:p>
        </p:txBody>
      </p:sp>
      <p:sp>
        <p:nvSpPr>
          <p:cNvPr id="5" name="Textfeld 27">
            <a:extLst>
              <a:ext uri="{FF2B5EF4-FFF2-40B4-BE49-F238E27FC236}">
                <a16:creationId xmlns:a16="http://schemas.microsoft.com/office/drawing/2014/main" id="{A1D41317-2BB0-4CD8-BFC5-08DA2E3B4A12}"/>
              </a:ext>
            </a:extLst>
          </p:cNvPr>
          <p:cNvSpPr txBox="1"/>
          <p:nvPr/>
        </p:nvSpPr>
        <p:spPr>
          <a:xfrm>
            <a:off x="5300886" y="2294043"/>
            <a:ext cx="53744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n-GB" b="1" dirty="0">
                <a:solidFill>
                  <a:schemeClr val="tx2"/>
                </a:solidFill>
              </a:rPr>
              <a:t>CHAIR</a:t>
            </a:r>
          </a:p>
          <a:p>
            <a:pPr algn="ctr">
              <a:buClr>
                <a:schemeClr val="accent5"/>
              </a:buClr>
            </a:pPr>
            <a:r>
              <a:rPr lang="en-GB" sz="1600" b="1" dirty="0"/>
              <a:t>manages decision-making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37090" y="4126195"/>
            <a:ext cx="180982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n-GB" b="1" dirty="0">
                <a:solidFill>
                  <a:schemeClr val="bg1"/>
                </a:solidFill>
              </a:rPr>
              <a:t>Consensus?</a:t>
            </a:r>
            <a:endParaRPr lang="en-GB" b="1" noProof="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9734" y="2747410"/>
            <a:ext cx="3012501" cy="2680829"/>
            <a:chOff x="529734" y="2173515"/>
            <a:chExt cx="3012501" cy="2680829"/>
          </a:xfrm>
        </p:grpSpPr>
        <p:grpSp>
          <p:nvGrpSpPr>
            <p:cNvPr id="30" name="Group 29"/>
            <p:cNvGrpSpPr/>
            <p:nvPr/>
          </p:nvGrpSpPr>
          <p:grpSpPr>
            <a:xfrm>
              <a:off x="535950" y="2591370"/>
              <a:ext cx="2854339" cy="2262974"/>
              <a:chOff x="517524" y="2824298"/>
              <a:chExt cx="2854339" cy="2262974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F10AA87-4486-B74B-84C9-F8962DFE4432}"/>
                  </a:ext>
                </a:extLst>
              </p:cNvPr>
              <p:cNvSpPr/>
              <p:nvPr/>
            </p:nvSpPr>
            <p:spPr>
              <a:xfrm>
                <a:off x="517524" y="2824298"/>
                <a:ext cx="2854339" cy="2262974"/>
              </a:xfrm>
              <a:prstGeom prst="ellipse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5F0F90E7-6D8C-4BDF-85F4-F68EE40A9E61}"/>
                  </a:ext>
                </a:extLst>
              </p:cNvPr>
              <p:cNvGrpSpPr/>
              <p:nvPr/>
            </p:nvGrpSpPr>
            <p:grpSpPr>
              <a:xfrm>
                <a:off x="778152" y="3013778"/>
                <a:ext cx="2217029" cy="1696997"/>
                <a:chOff x="671148" y="4618548"/>
                <a:chExt cx="2217029" cy="1696997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FFFC45F1-FFE2-544C-BABA-237E3B95A80D}"/>
                    </a:ext>
                  </a:extLst>
                </p:cNvPr>
                <p:cNvSpPr/>
                <p:nvPr/>
              </p:nvSpPr>
              <p:spPr>
                <a:xfrm>
                  <a:off x="671148" y="5316909"/>
                  <a:ext cx="269864" cy="28151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5A2A1662-C0BC-284A-A3D2-1ECC605079AF}"/>
                    </a:ext>
                  </a:extLst>
                </p:cNvPr>
                <p:cNvSpPr/>
                <p:nvPr/>
              </p:nvSpPr>
              <p:spPr>
                <a:xfrm>
                  <a:off x="1725282" y="4618548"/>
                  <a:ext cx="269864" cy="28151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571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de-DE" dirty="0"/>
                    <a:t>V</a:t>
                  </a: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027CBA11-370B-6247-93EC-E2562EF87EE2}"/>
                    </a:ext>
                  </a:extLst>
                </p:cNvPr>
                <p:cNvSpPr/>
                <p:nvPr/>
              </p:nvSpPr>
              <p:spPr>
                <a:xfrm>
                  <a:off x="1330864" y="4618548"/>
                  <a:ext cx="269864" cy="281510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C</a:t>
                  </a: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727BE73-726F-2548-BA0E-889BB27F8E81}"/>
                    </a:ext>
                  </a:extLst>
                </p:cNvPr>
                <p:cNvSpPr/>
                <p:nvPr/>
              </p:nvSpPr>
              <p:spPr>
                <a:xfrm>
                  <a:off x="1220250" y="5130769"/>
                  <a:ext cx="269864" cy="28151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M</a:t>
                  </a: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C3849089-4A2E-6A4E-8C6A-CC51981DD0FA}"/>
                    </a:ext>
                  </a:extLst>
                </p:cNvPr>
                <p:cNvSpPr/>
                <p:nvPr/>
              </p:nvSpPr>
              <p:spPr>
                <a:xfrm>
                  <a:off x="948796" y="5587592"/>
                  <a:ext cx="269864" cy="28151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M</a:t>
                  </a: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6069FE6-70C4-AC44-BE05-5333A467A761}"/>
                    </a:ext>
                  </a:extLst>
                </p:cNvPr>
                <p:cNvSpPr/>
                <p:nvPr/>
              </p:nvSpPr>
              <p:spPr>
                <a:xfrm>
                  <a:off x="1725282" y="5100651"/>
                  <a:ext cx="269864" cy="281510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R</a:t>
                  </a: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A89227C4-D5FE-B943-A033-3C728FD78F94}"/>
                    </a:ext>
                  </a:extLst>
                </p:cNvPr>
                <p:cNvSpPr/>
                <p:nvPr/>
              </p:nvSpPr>
              <p:spPr>
                <a:xfrm>
                  <a:off x="1275747" y="5852861"/>
                  <a:ext cx="269864" cy="28151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3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D9654A0-12A9-5443-B5F9-BD9DA011499D}"/>
                    </a:ext>
                  </a:extLst>
                </p:cNvPr>
                <p:cNvSpPr/>
                <p:nvPr/>
              </p:nvSpPr>
              <p:spPr>
                <a:xfrm>
                  <a:off x="1589810" y="5506245"/>
                  <a:ext cx="269864" cy="28151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M</a:t>
                  </a: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1D28C238-B974-3043-B2F0-3459D99A83C6}"/>
                    </a:ext>
                  </a:extLst>
                </p:cNvPr>
                <p:cNvSpPr/>
                <p:nvPr/>
              </p:nvSpPr>
              <p:spPr>
                <a:xfrm>
                  <a:off x="2618313" y="5487636"/>
                  <a:ext cx="269864" cy="28151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M</a:t>
                  </a: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9A8E5E3-F51D-5B46-987F-FF7B6CD54CF3}"/>
                    </a:ext>
                  </a:extLst>
                </p:cNvPr>
                <p:cNvSpPr/>
                <p:nvPr/>
              </p:nvSpPr>
              <p:spPr>
                <a:xfrm>
                  <a:off x="2231371" y="4974778"/>
                  <a:ext cx="269864" cy="28151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M</a:t>
                  </a: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56BBA7A5-BF25-4B48-AB15-9D7FFA7E92BB}"/>
                    </a:ext>
                  </a:extLst>
                </p:cNvPr>
                <p:cNvSpPr/>
                <p:nvPr/>
              </p:nvSpPr>
              <p:spPr>
                <a:xfrm>
                  <a:off x="2184587" y="5501455"/>
                  <a:ext cx="269864" cy="28151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M</a:t>
                  </a: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93BB2D23-4219-9142-A7A8-5386131B8C1E}"/>
                    </a:ext>
                  </a:extLst>
                </p:cNvPr>
                <p:cNvSpPr/>
                <p:nvPr/>
              </p:nvSpPr>
              <p:spPr>
                <a:xfrm>
                  <a:off x="1702757" y="5988073"/>
                  <a:ext cx="269864" cy="28151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M</a:t>
                  </a: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7CE1A7CC-61A0-5543-BD57-602E64D68DCB}"/>
                    </a:ext>
                  </a:extLst>
                </p:cNvPr>
                <p:cNvSpPr/>
                <p:nvPr/>
              </p:nvSpPr>
              <p:spPr>
                <a:xfrm>
                  <a:off x="2230664" y="6034035"/>
                  <a:ext cx="269864" cy="28151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O</a:t>
                  </a: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695129" y="3622061"/>
                <a:ext cx="4378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5"/>
                  </a:buClr>
                </a:pPr>
                <a:r>
                  <a:rPr lang="en-GB" sz="2400" noProof="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306905" y="4152470"/>
                <a:ext cx="4378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5"/>
                  </a:buClr>
                </a:pPr>
                <a:r>
                  <a:rPr lang="en-GB" sz="2400" noProof="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</p:grpSp>
        <p:sp>
          <p:nvSpPr>
            <p:cNvPr id="40" name="Textfeld 24">
              <a:extLst>
                <a:ext uri="{FF2B5EF4-FFF2-40B4-BE49-F238E27FC236}">
                  <a16:creationId xmlns:a16="http://schemas.microsoft.com/office/drawing/2014/main" id="{C12A930B-E8E0-7744-86E3-FC0EC2F03AF2}"/>
                </a:ext>
              </a:extLst>
            </p:cNvPr>
            <p:cNvSpPr txBox="1"/>
            <p:nvPr/>
          </p:nvSpPr>
          <p:spPr>
            <a:xfrm>
              <a:off x="529734" y="2173515"/>
              <a:ext cx="30125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en-GB" b="1" dirty="0"/>
                <a:t>THEMATIC PANEL</a:t>
              </a:r>
              <a:endParaRPr lang="en-GB" b="1" noProof="0" dirty="0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EDD9BBC-89EF-E841-A48B-0C417779FD66}"/>
              </a:ext>
            </a:extLst>
          </p:cNvPr>
          <p:cNvGrpSpPr/>
          <p:nvPr/>
        </p:nvGrpSpPr>
        <p:grpSpPr>
          <a:xfrm>
            <a:off x="4891049" y="4712340"/>
            <a:ext cx="5784278" cy="1484240"/>
            <a:chOff x="4891049" y="4712340"/>
            <a:chExt cx="5784278" cy="1484240"/>
          </a:xfrm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F079C446-29F1-E845-BBFC-801CB987AB8A}"/>
                </a:ext>
              </a:extLst>
            </p:cNvPr>
            <p:cNvSpPr/>
            <p:nvPr/>
          </p:nvSpPr>
          <p:spPr>
            <a:xfrm>
              <a:off x="6459195" y="5111042"/>
              <a:ext cx="2988885" cy="108553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b="1" dirty="0"/>
                <a:t>Outcome decided by majority</a:t>
              </a:r>
            </a:p>
          </p:txBody>
        </p:sp>
        <p:cxnSp>
          <p:nvCxnSpPr>
            <p:cNvPr id="35" name="Gewinkelte Verbindung 34">
              <a:extLst>
                <a:ext uri="{FF2B5EF4-FFF2-40B4-BE49-F238E27FC236}">
                  <a16:creationId xmlns:a16="http://schemas.microsoft.com/office/drawing/2014/main" id="{D152094F-3109-184B-AB73-485E2BBD9025}"/>
                </a:ext>
              </a:extLst>
            </p:cNvPr>
            <p:cNvCxnSpPr>
              <a:cxnSpLocks/>
              <a:stCxn id="27" idx="2"/>
              <a:endCxn id="34" idx="1"/>
            </p:cNvCxnSpPr>
            <p:nvPr/>
          </p:nvCxnSpPr>
          <p:spPr>
            <a:xfrm rot="16200000" flipH="1">
              <a:off x="5409743" y="4627810"/>
              <a:ext cx="792000" cy="1260000"/>
            </a:xfrm>
            <a:prstGeom prst="bentConnector2">
              <a:avLst/>
            </a:prstGeom>
            <a:ln w="5715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81F16F71-F4C3-9D4A-9CAB-19B41C2151B7}"/>
                </a:ext>
              </a:extLst>
            </p:cNvPr>
            <p:cNvSpPr txBox="1"/>
            <p:nvPr/>
          </p:nvSpPr>
          <p:spPr>
            <a:xfrm>
              <a:off x="4891049" y="5032492"/>
              <a:ext cx="56938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en-GB" sz="2000" b="1" dirty="0">
                  <a:solidFill>
                    <a:srgbClr val="FF0000"/>
                  </a:solidFill>
                </a:rPr>
                <a:t>NO</a:t>
              </a:r>
              <a:endParaRPr lang="en-GB" sz="2000" b="1" noProof="0" dirty="0">
                <a:solidFill>
                  <a:srgbClr val="FF0000"/>
                </a:solidFill>
              </a:endParaRPr>
            </a:p>
          </p:txBody>
        </p:sp>
        <p:cxnSp>
          <p:nvCxnSpPr>
            <p:cNvPr id="45" name="Elbow Connector 44"/>
            <p:cNvCxnSpPr>
              <a:cxnSpLocks/>
              <a:stCxn id="34" idx="3"/>
              <a:endCxn id="29" idx="2"/>
            </p:cNvCxnSpPr>
            <p:nvPr/>
          </p:nvCxnSpPr>
          <p:spPr>
            <a:xfrm flipV="1">
              <a:off x="9448080" y="4712340"/>
              <a:ext cx="1227247" cy="941471"/>
            </a:xfrm>
            <a:prstGeom prst="bentConnector2">
              <a:avLst/>
            </a:prstGeom>
            <a:ln w="5715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hteck 35">
            <a:extLst>
              <a:ext uri="{FF2B5EF4-FFF2-40B4-BE49-F238E27FC236}">
                <a16:creationId xmlns:a16="http://schemas.microsoft.com/office/drawing/2014/main" id="{65341E92-CB8A-9E4C-9CC8-706D5BB3C8C6}"/>
              </a:ext>
            </a:extLst>
          </p:cNvPr>
          <p:cNvSpPr/>
          <p:nvPr/>
        </p:nvSpPr>
        <p:spPr>
          <a:xfrm>
            <a:off x="931510" y="1096279"/>
            <a:ext cx="10325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Aft>
                <a:spcPts val="3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dirty="0"/>
              <a:t>Opinion/view to be adopted by consensus by all panel members assigned to the dossier </a:t>
            </a:r>
            <a:br>
              <a:rPr lang="en-US" dirty="0"/>
            </a:br>
            <a:r>
              <a:rPr lang="en-US" dirty="0"/>
              <a:t>(i.e. without COI): </a:t>
            </a:r>
            <a:r>
              <a:rPr lang="en-US" b="1" u="sng" dirty="0"/>
              <a:t>C</a:t>
            </a:r>
            <a:r>
              <a:rPr lang="en-US" dirty="0"/>
              <a:t>hair, </a:t>
            </a:r>
            <a:r>
              <a:rPr lang="en-US" b="1" u="sng" dirty="0"/>
              <a:t>V</a:t>
            </a:r>
            <a:r>
              <a:rPr lang="en-US" dirty="0"/>
              <a:t>ice-chair, </a:t>
            </a:r>
            <a:r>
              <a:rPr lang="en-US" b="1" u="sng" dirty="0"/>
              <a:t>R</a:t>
            </a:r>
            <a:r>
              <a:rPr lang="en-US" dirty="0"/>
              <a:t>apporteur, C</a:t>
            </a:r>
            <a:r>
              <a:rPr lang="en-US" b="1" u="sng" dirty="0"/>
              <a:t>o</a:t>
            </a:r>
            <a:r>
              <a:rPr lang="en-US" dirty="0"/>
              <a:t>-rapporteur &amp; Reviewing </a:t>
            </a:r>
            <a:r>
              <a:rPr lang="en-US" b="1" u="sng" dirty="0"/>
              <a:t>M</a:t>
            </a:r>
            <a:r>
              <a:rPr lang="en-US" dirty="0"/>
              <a:t>embers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2A346827-2263-2A42-8A78-91E3B2523090}"/>
              </a:ext>
            </a:extLst>
          </p:cNvPr>
          <p:cNvSpPr txBox="1"/>
          <p:nvPr/>
        </p:nvSpPr>
        <p:spPr>
          <a:xfrm>
            <a:off x="807157" y="3259681"/>
            <a:ext cx="6126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1400" noProof="0" dirty="0"/>
              <a:t>Chair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DAE9E226-5970-0343-BAE7-EE0451A3BB8C}"/>
              </a:ext>
            </a:extLst>
          </p:cNvPr>
          <p:cNvSpPr txBox="1"/>
          <p:nvPr/>
        </p:nvSpPr>
        <p:spPr>
          <a:xfrm>
            <a:off x="2185516" y="3215803"/>
            <a:ext cx="100854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1400" noProof="0" dirty="0"/>
              <a:t>Vice Chair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239E92E-E5C0-C44D-96D6-0A67E01FC74A}"/>
              </a:ext>
            </a:extLst>
          </p:cNvPr>
          <p:cNvSpPr/>
          <p:nvPr/>
        </p:nvSpPr>
        <p:spPr>
          <a:xfrm>
            <a:off x="624793" y="6212037"/>
            <a:ext cx="269864" cy="2815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X</a:t>
            </a:r>
            <a:endParaRPr lang="de-DE" sz="3600" dirty="0">
              <a:solidFill>
                <a:srgbClr val="FF0000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BA94EA77-47C0-A14C-BB6E-65B06BB3FB31}"/>
              </a:ext>
            </a:extLst>
          </p:cNvPr>
          <p:cNvSpPr txBox="1"/>
          <p:nvPr/>
        </p:nvSpPr>
        <p:spPr>
          <a:xfrm>
            <a:off x="890352" y="6215977"/>
            <a:ext cx="1920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1400" noProof="0" dirty="0"/>
              <a:t>=excluded due to COI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8C2C932-9AD4-0044-8911-A08F103F14E7}"/>
              </a:ext>
            </a:extLst>
          </p:cNvPr>
          <p:cNvGrpSpPr/>
          <p:nvPr/>
        </p:nvGrpSpPr>
        <p:grpSpPr>
          <a:xfrm>
            <a:off x="3382179" y="3108947"/>
            <a:ext cx="8652351" cy="1781697"/>
            <a:chOff x="3382179" y="3108947"/>
            <a:chExt cx="8652351" cy="1781697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42F77E25-671B-46F8-8567-4729093D800F}"/>
                </a:ext>
              </a:extLst>
            </p:cNvPr>
            <p:cNvGrpSpPr/>
            <p:nvPr/>
          </p:nvGrpSpPr>
          <p:grpSpPr>
            <a:xfrm>
              <a:off x="3382179" y="3589230"/>
              <a:ext cx="2792368" cy="1301414"/>
              <a:chOff x="3200830" y="4974778"/>
              <a:chExt cx="2831892" cy="1301414"/>
            </a:xfrm>
          </p:grpSpPr>
          <p:sp>
            <p:nvSpPr>
              <p:cNvPr id="24" name="Pfeil nach rechts 23">
                <a:extLst>
                  <a:ext uri="{FF2B5EF4-FFF2-40B4-BE49-F238E27FC236}">
                    <a16:creationId xmlns:a16="http://schemas.microsoft.com/office/drawing/2014/main" id="{66B60FD4-EDCC-3349-AD2E-BEE1AAD27249}"/>
                  </a:ext>
                </a:extLst>
              </p:cNvPr>
              <p:cNvSpPr/>
              <p:nvPr/>
            </p:nvSpPr>
            <p:spPr>
              <a:xfrm>
                <a:off x="3200830" y="5415282"/>
                <a:ext cx="810970" cy="424031"/>
              </a:xfrm>
              <a:prstGeom prst="rightArrow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Verzweigung 26">
                <a:extLst>
                  <a:ext uri="{FF2B5EF4-FFF2-40B4-BE49-F238E27FC236}">
                    <a16:creationId xmlns:a16="http://schemas.microsoft.com/office/drawing/2014/main" id="{77252E50-E264-0845-8407-11407DDC1DB6}"/>
                  </a:ext>
                </a:extLst>
              </p:cNvPr>
              <p:cNvSpPr/>
              <p:nvPr/>
            </p:nvSpPr>
            <p:spPr>
              <a:xfrm>
                <a:off x="4006840" y="4974778"/>
                <a:ext cx="2025882" cy="1301414"/>
              </a:xfrm>
              <a:prstGeom prst="flowChartDecision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/>
              </a:p>
            </p:txBody>
          </p:sp>
        </p:grp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19E30FF1-A87A-F345-9932-D6058CBBA4DE}"/>
                </a:ext>
              </a:extLst>
            </p:cNvPr>
            <p:cNvSpPr/>
            <p:nvPr/>
          </p:nvSpPr>
          <p:spPr>
            <a:xfrm>
              <a:off x="9316124" y="3675379"/>
              <a:ext cx="2718406" cy="103696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OPINION ADOPTED </a:t>
              </a:r>
              <a:r>
                <a:rPr lang="en-GB" sz="1500" dirty="0"/>
                <a:t>in case of </a:t>
              </a:r>
              <a:r>
                <a:rPr lang="en-US" sz="1500" dirty="0"/>
                <a:t>divergent positions, they must be mentioned</a:t>
              </a:r>
              <a:endParaRPr lang="en-GB" sz="1500" dirty="0"/>
            </a:p>
          </p:txBody>
        </p:sp>
        <p:cxnSp>
          <p:nvCxnSpPr>
            <p:cNvPr id="31" name="Gewinkelte Verbindung 30">
              <a:extLst>
                <a:ext uri="{FF2B5EF4-FFF2-40B4-BE49-F238E27FC236}">
                  <a16:creationId xmlns:a16="http://schemas.microsoft.com/office/drawing/2014/main" id="{05A78C69-6E5F-DE41-AAA9-C3CC0ACC6C2D}"/>
                </a:ext>
              </a:extLst>
            </p:cNvPr>
            <p:cNvCxnSpPr>
              <a:cxnSpLocks/>
              <a:stCxn id="27" idx="0"/>
              <a:endCxn id="29" idx="0"/>
            </p:cNvCxnSpPr>
            <p:nvPr/>
          </p:nvCxnSpPr>
          <p:spPr>
            <a:xfrm rot="16200000" flipH="1">
              <a:off x="7882460" y="882513"/>
              <a:ext cx="86149" cy="5499583"/>
            </a:xfrm>
            <a:prstGeom prst="bentConnector3">
              <a:avLst>
                <a:gd name="adj1" fmla="val -702886"/>
              </a:avLst>
            </a:prstGeom>
            <a:ln w="5715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B489330-5F0A-544C-8C58-52745EA2F9BD}"/>
                </a:ext>
              </a:extLst>
            </p:cNvPr>
            <p:cNvSpPr txBox="1"/>
            <p:nvPr/>
          </p:nvSpPr>
          <p:spPr>
            <a:xfrm>
              <a:off x="4765743" y="3108947"/>
              <a:ext cx="75252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en-GB" sz="2000" b="1" noProof="0" dirty="0">
                  <a:solidFill>
                    <a:srgbClr val="00B050"/>
                  </a:solidFill>
                </a:rPr>
                <a:t>YES</a:t>
              </a:r>
              <a:endParaRPr lang="en-GB" sz="1600" b="1" noProof="0" dirty="0">
                <a:solidFill>
                  <a:srgbClr val="00B05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237090" y="3992485"/>
            <a:ext cx="1928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n-GB" sz="2000" b="1" noProof="0" dirty="0">
                <a:solidFill>
                  <a:schemeClr val="bg1"/>
                </a:solidFill>
              </a:rPr>
              <a:t>Consensus</a:t>
            </a:r>
          </a:p>
        </p:txBody>
      </p:sp>
      <p:pic>
        <p:nvPicPr>
          <p:cNvPr id="46" name="slide_028" descr="slide_028">
            <a:hlinkClick r:id="" action="ppaction://media"/>
            <a:extLst>
              <a:ext uri="{FF2B5EF4-FFF2-40B4-BE49-F238E27FC236}">
                <a16:creationId xmlns:a16="http://schemas.microsoft.com/office/drawing/2014/main" id="{0A732C37-0C43-B94A-9D69-D4F3A35D36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2943" y="-115218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2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63"/>
    </mc:Choice>
    <mc:Fallback xmlns="">
      <p:transition spd="slow" advTm="9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5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46"/>
        <p14:stopEvt time="91112" objId="46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-422787" y="499717"/>
            <a:ext cx="9647468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-422788" y="1268377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-422787" y="203444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-422787" y="280310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265272" y="1986776"/>
            <a:ext cx="584790" cy="58116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829340" y="-9"/>
            <a:ext cx="10632" cy="68580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5"/>
          <p:cNvSpPr txBox="1">
            <a:spLocks/>
          </p:cNvSpPr>
          <p:nvPr/>
        </p:nvSpPr>
        <p:spPr>
          <a:xfrm>
            <a:off x="1918798" y="2064495"/>
            <a:ext cx="6630820" cy="43842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</a:rPr>
              <a:t>Organisation</a:t>
            </a:r>
            <a:r>
              <a:rPr lang="en-US" dirty="0">
                <a:solidFill>
                  <a:srgbClr val="000000"/>
                </a:solidFill>
              </a:rPr>
              <a:t> of the expert panels</a:t>
            </a: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1935854" y="604069"/>
            <a:ext cx="6630820" cy="337817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Core principles of the expert panels</a:t>
            </a: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1864602" y="1319454"/>
            <a:ext cx="7813788" cy="42268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Roles of experts &amp; decision making</a:t>
            </a:r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1935854" y="2832537"/>
            <a:ext cx="7199182" cy="490477"/>
          </a:xfrm>
          <a:prstGeom prst="rect">
            <a:avLst/>
          </a:prstGeom>
          <a:noFill/>
        </p:spPr>
        <p:txBody>
          <a:bodyPr tIns="90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Some key rules &amp; procedures</a:t>
            </a: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6FBF28B5-030D-4374-A4B3-471A9371CF39}"/>
              </a:ext>
            </a:extLst>
          </p:cNvPr>
          <p:cNvSpPr/>
          <p:nvPr/>
        </p:nvSpPr>
        <p:spPr>
          <a:xfrm>
            <a:off x="1265272" y="1248106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  <a:endParaRPr lang="en-GB" dirty="0"/>
          </a:p>
        </p:txBody>
      </p:sp>
      <p:sp>
        <p:nvSpPr>
          <p:cNvPr id="4" name="Oval 13">
            <a:extLst>
              <a:ext uri="{FF2B5EF4-FFF2-40B4-BE49-F238E27FC236}">
                <a16:creationId xmlns:a16="http://schemas.microsoft.com/office/drawing/2014/main" id="{AEAF0035-08B5-4DA0-B1A3-0BC4EFFE0AC2}"/>
              </a:ext>
            </a:extLst>
          </p:cNvPr>
          <p:cNvSpPr/>
          <p:nvPr/>
        </p:nvSpPr>
        <p:spPr>
          <a:xfrm>
            <a:off x="1265272" y="464337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  <a:endParaRPr lang="en-GB" dirty="0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4ABF54F5-C410-46DA-95CB-27681EE5EE0B}"/>
              </a:ext>
            </a:extLst>
          </p:cNvPr>
          <p:cNvSpPr/>
          <p:nvPr/>
        </p:nvSpPr>
        <p:spPr>
          <a:xfrm>
            <a:off x="1265272" y="2768146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</a:t>
            </a:r>
            <a:endParaRPr lang="en-GB" dirty="0"/>
          </a:p>
        </p:txBody>
      </p:sp>
      <p:pic>
        <p:nvPicPr>
          <p:cNvPr id="2" name="Audio Recording 20 Oct 2020 at 18:29:32" descr="Audio Recording 20 Oct 2020 at 18:29:32">
            <a:hlinkClick r:id="" action="ppaction://media"/>
            <a:extLst>
              <a:ext uri="{FF2B5EF4-FFF2-40B4-BE49-F238E27FC236}">
                <a16:creationId xmlns:a16="http://schemas.microsoft.com/office/drawing/2014/main" id="{A6772D24-44F1-F241-9648-E8CFF083D8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8427" y="-118989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0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9"/>
    </mc:Choice>
    <mc:Fallback xmlns="">
      <p:transition spd="slow" advTm="7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2"/>
        <p14:stopEvt time="6112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-422787" y="499717"/>
            <a:ext cx="9647468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-422788" y="1268377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-422787" y="203444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-422787" y="280310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254640" y="466334"/>
            <a:ext cx="584790" cy="58116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254640" y="1226555"/>
            <a:ext cx="584790" cy="58116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1265272" y="1986776"/>
            <a:ext cx="584790" cy="58116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1233272" y="2745195"/>
            <a:ext cx="584790" cy="58116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829340" y="-9"/>
            <a:ext cx="10632" cy="68580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5"/>
          <p:cNvSpPr txBox="1">
            <a:spLocks/>
          </p:cNvSpPr>
          <p:nvPr/>
        </p:nvSpPr>
        <p:spPr>
          <a:xfrm>
            <a:off x="2025501" y="546893"/>
            <a:ext cx="5391299" cy="43842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The roles of expert panels</a:t>
            </a: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2025500" y="2900584"/>
            <a:ext cx="6630820" cy="337817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Specific scope of CECP/PECP</a:t>
            </a: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025501" y="1323423"/>
            <a:ext cx="6295539" cy="42268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expert panels landscape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2025500" y="2055595"/>
            <a:ext cx="7199182" cy="490477"/>
          </a:xfrm>
          <a:prstGeom prst="rect">
            <a:avLst/>
          </a:prstGeom>
          <a:noFill/>
        </p:spPr>
        <p:txBody>
          <a:bodyPr tIns="90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Current roles and tasks - CECP/PECP</a:t>
            </a:r>
          </a:p>
        </p:txBody>
      </p:sp>
      <p:pic>
        <p:nvPicPr>
          <p:cNvPr id="3" name="Audio Recording 13 Nov 2020 at 16:18:11" descr="Audio Recording 13 Nov 2020 at 16:18:11">
            <a:hlinkClick r:id="" action="ppaction://media"/>
            <a:extLst>
              <a:ext uri="{FF2B5EF4-FFF2-40B4-BE49-F238E27FC236}">
                <a16:creationId xmlns:a16="http://schemas.microsoft.com/office/drawing/2014/main" id="{FCBCFB39-68A2-D944-89D9-72E2D7F5AF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1567" y="-117327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64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51"/>
    </mc:Choice>
    <mc:Fallback xmlns="">
      <p:transition spd="slow" advTm="30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3"/>
        <p14:stopEvt time="29300" objId="3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55950" y="5963498"/>
            <a:ext cx="2793076" cy="816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4FA0F2-EF20-694C-A0A6-9590C5391226}"/>
              </a:ext>
            </a:extLst>
          </p:cNvPr>
          <p:cNvGrpSpPr/>
          <p:nvPr/>
        </p:nvGrpSpPr>
        <p:grpSpPr>
          <a:xfrm>
            <a:off x="866588" y="2143477"/>
            <a:ext cx="2365848" cy="4252348"/>
            <a:chOff x="866588" y="2143477"/>
            <a:chExt cx="2365848" cy="4252348"/>
          </a:xfrm>
        </p:grpSpPr>
        <p:sp>
          <p:nvSpPr>
            <p:cNvPr id="21" name="Abgerundetes Rechteck 32">
              <a:extLst>
                <a:ext uri="{FF2B5EF4-FFF2-40B4-BE49-F238E27FC236}">
                  <a16:creationId xmlns:a16="http://schemas.microsoft.com/office/drawing/2014/main" id="{D8CDC565-8E20-C145-92C9-CDC73C0C3728}"/>
                </a:ext>
              </a:extLst>
            </p:cNvPr>
            <p:cNvSpPr/>
            <p:nvPr/>
          </p:nvSpPr>
          <p:spPr>
            <a:xfrm>
              <a:off x="866589" y="2143477"/>
              <a:ext cx="2365847" cy="4252348"/>
            </a:xfrm>
            <a:prstGeom prst="roundRect">
              <a:avLst>
                <a:gd name="adj" fmla="val 10109"/>
              </a:avLst>
            </a:prstGeom>
            <a:solidFill>
              <a:schemeClr val="tx2">
                <a:lumMod val="20000"/>
                <a:lumOff val="8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Aft>
                  <a:spcPts val="1200"/>
                </a:spcAft>
              </a:pPr>
              <a:endParaRPr lang="en-GB" sz="1600" dirty="0">
                <a:solidFill>
                  <a:srgbClr val="080808"/>
                </a:solidFill>
              </a:endParaRPr>
            </a:p>
          </p:txBody>
        </p:sp>
        <p:sp>
          <p:nvSpPr>
            <p:cNvPr id="47" name="Rechteck 15">
              <a:extLst>
                <a:ext uri="{FF2B5EF4-FFF2-40B4-BE49-F238E27FC236}">
                  <a16:creationId xmlns:a16="http://schemas.microsoft.com/office/drawing/2014/main" id="{C2176F73-1AA7-6142-9F36-A2F1155E2F37}"/>
                </a:ext>
              </a:extLst>
            </p:cNvPr>
            <p:cNvSpPr/>
            <p:nvPr/>
          </p:nvSpPr>
          <p:spPr>
            <a:xfrm>
              <a:off x="866588" y="2163017"/>
              <a:ext cx="2365848" cy="343557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dirty="0">
                  <a:solidFill>
                    <a:srgbClr val="080808"/>
                  </a:solidFill>
                </a:rPr>
                <a:t>Thematic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cs typeface="Arial" panose="020B0604020202020204" pitchFamily="34" charset="0"/>
                </a:rPr>
                <a:t> </a:t>
              </a:r>
              <a:b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cs typeface="Arial" panose="020B0604020202020204" pitchFamily="34" charset="0"/>
                </a:rPr>
              </a:b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cs typeface="Arial" panose="020B0604020202020204" pitchFamily="34" charset="0"/>
                </a:rPr>
                <a:t>expert </a:t>
              </a:r>
              <a:r>
                <a:rPr lang="en-GB" sz="2000" b="1" kern="0" dirty="0">
                  <a:solidFill>
                    <a:srgbClr val="080808"/>
                  </a:solidFill>
                  <a:cs typeface="Arial" panose="020B0604020202020204" pitchFamily="34" charset="0"/>
                </a:rPr>
                <a:t>panels</a:t>
              </a:r>
            </a:p>
            <a:p>
              <a:pPr marL="144000" marR="0" lvl="0" indent="-144000" fontAlgn="auto">
                <a:spcBef>
                  <a:spcPts val="0"/>
                </a:spcBef>
                <a:spcAft>
                  <a:spcPts val="600"/>
                </a:spcAft>
                <a:buClr>
                  <a:srgbClr val="FF3300"/>
                </a:buClr>
                <a:buSzTx/>
                <a:buFont typeface="Arial"/>
                <a:buChar char="•"/>
                <a:tabLst/>
                <a:defRPr/>
              </a:pPr>
              <a:r>
                <a:rPr lang="en-GB" sz="1600" dirty="0">
                  <a:solidFill>
                    <a:srgbClr val="080808"/>
                  </a:solidFill>
                </a:rPr>
                <a:t>Permanent advisors (= members)</a:t>
              </a:r>
              <a:endParaRPr lang="en-GB" sz="1600" dirty="0">
                <a:solidFill>
                  <a:srgbClr val="080808"/>
                </a:solidFill>
                <a:highlight>
                  <a:srgbClr val="FFFF00"/>
                </a:highlight>
              </a:endParaRPr>
            </a:p>
            <a:p>
              <a:pPr marL="144000" marR="0" lvl="0" indent="-144000" fontAlgn="auto">
                <a:spcBef>
                  <a:spcPts val="0"/>
                </a:spcBef>
                <a:spcAft>
                  <a:spcPts val="600"/>
                </a:spcAft>
                <a:buClr>
                  <a:srgbClr val="FF3300"/>
                </a:buClr>
                <a:buSzTx/>
                <a:buFont typeface="Arial"/>
                <a:buChar char="•"/>
                <a:tabLst/>
                <a:defRPr/>
              </a:pPr>
              <a:r>
                <a:rPr lang="en-US" sz="1600" dirty="0">
                  <a:solidFill>
                    <a:srgbClr val="080808"/>
                  </a:solidFill>
                </a:rPr>
                <a:t>Temporary advisors from central list or other panels if needed</a:t>
              </a:r>
            </a:p>
            <a:p>
              <a:pPr marL="144000" marR="0" lvl="0" indent="-144000" fontAlgn="auto">
                <a:spcBef>
                  <a:spcPts val="0"/>
                </a:spcBef>
                <a:spcAft>
                  <a:spcPts val="600"/>
                </a:spcAft>
                <a:buClr>
                  <a:srgbClr val="FF3300"/>
                </a:buClr>
                <a:buSzTx/>
                <a:buFont typeface="Arial"/>
                <a:buChar char="•"/>
                <a:tabLst/>
                <a:defRPr/>
              </a:pPr>
              <a:r>
                <a:rPr lang="en-US" sz="1600" dirty="0">
                  <a:solidFill>
                    <a:srgbClr val="080808"/>
                  </a:solidFill>
                </a:rPr>
                <a:t>Acts at the request of the Secretariat</a:t>
              </a:r>
            </a:p>
            <a:p>
              <a:pPr marL="144000" marR="0" lvl="0" indent="-144000" fontAlgn="auto">
                <a:spcBef>
                  <a:spcPts val="0"/>
                </a:spcBef>
                <a:spcAft>
                  <a:spcPts val="600"/>
                </a:spcAft>
                <a:buClr>
                  <a:srgbClr val="FF3300"/>
                </a:buClr>
                <a:buSzTx/>
                <a:buFont typeface="Arial"/>
                <a:buChar char="•"/>
                <a:tabLst/>
                <a:defRPr/>
              </a:pPr>
              <a:r>
                <a:rPr lang="en-US" sz="1600" dirty="0">
                  <a:solidFill>
                    <a:srgbClr val="080808"/>
                  </a:solidFill>
                </a:rPr>
                <a:t>In charge of scientific opinions (CECP) and views (PECP)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6588" y="286708"/>
            <a:ext cx="10267283" cy="803189"/>
          </a:xfrm>
        </p:spPr>
        <p:txBody>
          <a:bodyPr anchor="ctr"/>
          <a:lstStyle/>
          <a:p>
            <a:pPr algn="ctr"/>
            <a:r>
              <a:rPr lang="en-US" sz="4000" dirty="0" err="1"/>
              <a:t>Organisation</a:t>
            </a:r>
            <a:r>
              <a:rPr lang="en-US" sz="4000" dirty="0"/>
              <a:t> of the expert panels</a:t>
            </a:r>
            <a:endParaRPr lang="en-GB" sz="4000" dirty="0"/>
          </a:p>
        </p:txBody>
      </p:sp>
      <p:grpSp>
        <p:nvGrpSpPr>
          <p:cNvPr id="53" name="Agrupar 52"/>
          <p:cNvGrpSpPr/>
          <p:nvPr/>
        </p:nvGrpSpPr>
        <p:grpSpPr>
          <a:xfrm>
            <a:off x="866588" y="1257125"/>
            <a:ext cx="10414552" cy="753323"/>
            <a:chOff x="582706" y="1299193"/>
            <a:chExt cx="11041529" cy="852336"/>
          </a:xfrm>
          <a:solidFill>
            <a:srgbClr val="002060"/>
          </a:solidFill>
        </p:grpSpPr>
        <p:sp>
          <p:nvSpPr>
            <p:cNvPr id="12" name="Rectángulo redondeado 11"/>
            <p:cNvSpPr/>
            <p:nvPr/>
          </p:nvSpPr>
          <p:spPr>
            <a:xfrm>
              <a:off x="582706" y="1299885"/>
              <a:ext cx="11041529" cy="851644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657411" y="1299193"/>
              <a:ext cx="10892117" cy="8357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es-ES" sz="2400" b="1" noProof="0" dirty="0">
                  <a:solidFill>
                    <a:schemeClr val="bg1"/>
                  </a:solidFill>
                </a:rPr>
                <a:t>SECRETARIAT</a:t>
              </a:r>
            </a:p>
            <a:p>
              <a:pPr algn="ctr">
                <a:buClr>
                  <a:schemeClr val="accent5"/>
                </a:buClr>
              </a:pPr>
              <a:r>
                <a:rPr lang="en-GB" noProof="0" dirty="0">
                  <a:solidFill>
                    <a:schemeClr val="bg1"/>
                  </a:solidFill>
                </a:rPr>
                <a:t>Overall coordination</a:t>
              </a:r>
              <a:r>
                <a:rPr lang="en-GB" dirty="0">
                  <a:solidFill>
                    <a:schemeClr val="bg1"/>
                  </a:solidFill>
                </a:rPr>
                <a:t>, supervision and support</a:t>
              </a:r>
              <a:endParaRPr lang="es-ES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56966" y="2143477"/>
            <a:ext cx="2878960" cy="4252348"/>
            <a:chOff x="8402180" y="2099720"/>
            <a:chExt cx="2878960" cy="4252348"/>
          </a:xfrm>
        </p:grpSpPr>
        <p:sp>
          <p:nvSpPr>
            <p:cNvPr id="22" name="Abgerundetes Rechteck 32">
              <a:extLst>
                <a:ext uri="{FF2B5EF4-FFF2-40B4-BE49-F238E27FC236}">
                  <a16:creationId xmlns:a16="http://schemas.microsoft.com/office/drawing/2014/main" id="{D8CDC565-8E20-C145-92C9-CDC73C0C3728}"/>
                </a:ext>
              </a:extLst>
            </p:cNvPr>
            <p:cNvSpPr/>
            <p:nvPr/>
          </p:nvSpPr>
          <p:spPr>
            <a:xfrm>
              <a:off x="8402181" y="2099720"/>
              <a:ext cx="2878959" cy="4252348"/>
            </a:xfrm>
            <a:prstGeom prst="roundRect">
              <a:avLst>
                <a:gd name="adj" fmla="val 10109"/>
              </a:avLst>
            </a:prstGeom>
            <a:solidFill>
              <a:schemeClr val="bg2"/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Aft>
                  <a:spcPts val="1200"/>
                </a:spcAft>
              </a:pPr>
              <a:endParaRPr lang="en-GB" sz="1600" dirty="0">
                <a:solidFill>
                  <a:srgbClr val="080808"/>
                </a:solidFill>
              </a:endParaRPr>
            </a:p>
          </p:txBody>
        </p:sp>
        <p:sp>
          <p:nvSpPr>
            <p:cNvPr id="52" name="Rechteck 15">
              <a:extLst>
                <a:ext uri="{FF2B5EF4-FFF2-40B4-BE49-F238E27FC236}">
                  <a16:creationId xmlns:a16="http://schemas.microsoft.com/office/drawing/2014/main" id="{C2176F73-1AA7-6142-9F36-A2F1155E2F37}"/>
                </a:ext>
              </a:extLst>
            </p:cNvPr>
            <p:cNvSpPr/>
            <p:nvPr/>
          </p:nvSpPr>
          <p:spPr>
            <a:xfrm>
              <a:off x="8402180" y="2119260"/>
              <a:ext cx="2878960" cy="35797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cs typeface="Arial" panose="020B0604020202020204" pitchFamily="34" charset="0"/>
                </a:rPr>
                <a:t>Expert </a:t>
              </a:r>
              <a:r>
                <a:rPr lang="en-GB" sz="2000" b="1" kern="0" dirty="0">
                  <a:solidFill>
                    <a:srgbClr val="080808"/>
                  </a:solidFill>
                  <a:cs typeface="Arial" panose="020B0604020202020204" pitchFamily="34" charset="0"/>
                </a:rPr>
                <a:t>panels </a:t>
              </a:r>
              <a:br>
                <a:rPr lang="en-GB" sz="2000" b="1" kern="0" dirty="0">
                  <a:solidFill>
                    <a:srgbClr val="080808"/>
                  </a:solidFill>
                  <a:cs typeface="Arial" panose="020B0604020202020204" pitchFamily="34" charset="0"/>
                </a:rPr>
              </a:br>
              <a:r>
                <a:rPr lang="en-GB" sz="2000" b="1" kern="0" dirty="0">
                  <a:solidFill>
                    <a:srgbClr val="080808"/>
                  </a:solidFill>
                  <a:cs typeface="Arial" panose="020B0604020202020204" pitchFamily="34" charset="0"/>
                </a:rPr>
                <a:t>sub-groups</a:t>
              </a:r>
            </a:p>
            <a:p>
              <a:pPr marL="144000" marR="0" lvl="0" indent="-144000" fontAlgn="auto">
                <a:spcBef>
                  <a:spcPts val="0"/>
                </a:spcBef>
                <a:spcAft>
                  <a:spcPts val="600"/>
                </a:spcAft>
                <a:buClr>
                  <a:srgbClr val="FF3300"/>
                </a:buClr>
                <a:buSzTx/>
                <a:buFont typeface="Arial"/>
                <a:buChar char="•"/>
                <a:tabLst/>
                <a:defRPr/>
              </a:pPr>
              <a:r>
                <a:rPr lang="en-US" sz="1600" dirty="0">
                  <a:solidFill>
                    <a:srgbClr val="080808"/>
                  </a:solidFill>
                </a:rPr>
                <a:t>Established in agreement with the Secretariat (permanent or ad-hoc basis)</a:t>
              </a:r>
              <a:endParaRPr lang="en-US" sz="1600" dirty="0">
                <a:solidFill>
                  <a:srgbClr val="080808"/>
                </a:solidFill>
                <a:highlight>
                  <a:srgbClr val="FFFF00"/>
                </a:highlight>
              </a:endParaRPr>
            </a:p>
            <a:p>
              <a:pPr marL="144000" marR="0" lvl="0" indent="-144000" fontAlgn="auto">
                <a:spcBef>
                  <a:spcPts val="0"/>
                </a:spcBef>
                <a:spcAft>
                  <a:spcPts val="600"/>
                </a:spcAft>
                <a:buClr>
                  <a:srgbClr val="FF3300"/>
                </a:buClr>
                <a:buSzTx/>
                <a:buFont typeface="Arial"/>
                <a:buChar char="•"/>
                <a:tabLst/>
                <a:defRPr/>
              </a:pPr>
              <a:r>
                <a:rPr lang="en-US" sz="1600" dirty="0">
                  <a:solidFill>
                    <a:srgbClr val="080808"/>
                  </a:solidFill>
                </a:rPr>
                <a:t>Composed of expert panels’ members</a:t>
              </a:r>
            </a:p>
            <a:p>
              <a:pPr marL="144000" marR="0" lvl="0" indent="-144000" fontAlgn="auto">
                <a:spcBef>
                  <a:spcPts val="0"/>
                </a:spcBef>
                <a:spcAft>
                  <a:spcPts val="600"/>
                </a:spcAft>
                <a:buClr>
                  <a:srgbClr val="FF3300"/>
                </a:buClr>
                <a:buSzTx/>
                <a:buFont typeface="Arial"/>
                <a:buChar char="•"/>
                <a:tabLst/>
                <a:defRPr/>
              </a:pPr>
              <a:r>
                <a:rPr lang="en-US" sz="1600" dirty="0">
                  <a:solidFill>
                    <a:srgbClr val="080808"/>
                  </a:solidFill>
                </a:rPr>
                <a:t>Sub-groups elect Chair and Vice-Chair</a:t>
              </a:r>
            </a:p>
            <a:p>
              <a:pPr marL="144000" marR="0" lvl="0" indent="-144000" fontAlgn="auto">
                <a:spcBef>
                  <a:spcPts val="0"/>
                </a:spcBef>
                <a:spcAft>
                  <a:spcPts val="600"/>
                </a:spcAft>
                <a:buClr>
                  <a:srgbClr val="FF3300"/>
                </a:buClr>
                <a:buSzTx/>
                <a:buFont typeface="Arial"/>
                <a:buChar char="•"/>
                <a:tabLst/>
                <a:defRPr/>
              </a:pPr>
              <a:r>
                <a:rPr lang="en-US" sz="1600" dirty="0">
                  <a:solidFill>
                    <a:srgbClr val="080808"/>
                  </a:solidFill>
                </a:rPr>
                <a:t>Sub-groups manage routine and ad-hoc advisory tasks independently from parent panel but need to report to the parent panel</a:t>
              </a:r>
            </a:p>
            <a:p>
              <a:pPr marL="144000" marR="0" lvl="0" indent="-1440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lang="en-US" sz="1600" dirty="0">
                <a:solidFill>
                  <a:srgbClr val="080808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60457" y="2178288"/>
            <a:ext cx="2365848" cy="4252348"/>
            <a:chOff x="3514820" y="1775092"/>
            <a:chExt cx="2365848" cy="4252348"/>
          </a:xfrm>
        </p:grpSpPr>
        <p:sp>
          <p:nvSpPr>
            <p:cNvPr id="17" name="Abgerundetes Rechteck 32">
              <a:extLst>
                <a:ext uri="{FF2B5EF4-FFF2-40B4-BE49-F238E27FC236}">
                  <a16:creationId xmlns:a16="http://schemas.microsoft.com/office/drawing/2014/main" id="{D8CDC565-8E20-C145-92C9-CDC73C0C3728}"/>
                </a:ext>
              </a:extLst>
            </p:cNvPr>
            <p:cNvSpPr/>
            <p:nvPr/>
          </p:nvSpPr>
          <p:spPr>
            <a:xfrm>
              <a:off x="3514820" y="1775092"/>
              <a:ext cx="2365847" cy="4252348"/>
            </a:xfrm>
            <a:prstGeom prst="roundRect">
              <a:avLst>
                <a:gd name="adj" fmla="val 1010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Aft>
                  <a:spcPts val="1200"/>
                </a:spcAft>
              </a:pPr>
              <a:endParaRPr lang="en-GB" sz="1600" dirty="0">
                <a:solidFill>
                  <a:srgbClr val="080808"/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C6AA1DFA-671A-164D-909D-4934EB29EA14}"/>
                </a:ext>
              </a:extLst>
            </p:cNvPr>
            <p:cNvSpPr/>
            <p:nvPr/>
          </p:nvSpPr>
          <p:spPr>
            <a:xfrm>
              <a:off x="3514821" y="1825253"/>
              <a:ext cx="2365847" cy="35255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Aft>
                  <a:spcPts val="600"/>
                </a:spcAft>
                <a:buClr>
                  <a:srgbClr val="FF3300"/>
                </a:buClr>
              </a:pPr>
              <a:r>
                <a:rPr lang="en-GB" sz="2000" b="1" dirty="0">
                  <a:solidFill>
                    <a:srgbClr val="080808"/>
                  </a:solidFill>
                </a:rPr>
                <a:t>Screening panel</a:t>
              </a:r>
            </a:p>
            <a:p>
              <a:pPr>
                <a:spcAft>
                  <a:spcPts val="600"/>
                </a:spcAft>
                <a:buClr>
                  <a:srgbClr val="FF3300"/>
                </a:buClr>
              </a:pPr>
              <a:endParaRPr lang="en-GB" sz="1600" dirty="0">
                <a:solidFill>
                  <a:srgbClr val="080808"/>
                </a:solidFill>
              </a:endParaRPr>
            </a:p>
            <a:p>
              <a:pPr marL="144000" indent="-144000">
                <a:spcAft>
                  <a:spcPts val="600"/>
                </a:spcAft>
                <a:buClr>
                  <a:srgbClr val="FF3300"/>
                </a:buClr>
                <a:buFont typeface="Arial"/>
                <a:buChar char="•"/>
              </a:pPr>
              <a:r>
                <a:rPr lang="en-GB" sz="1600" dirty="0">
                  <a:solidFill>
                    <a:srgbClr val="080808"/>
                  </a:solidFill>
                </a:rPr>
                <a:t>Permanent advisors (= members)</a:t>
              </a:r>
              <a:endParaRPr lang="en-GB" sz="1600" dirty="0">
                <a:solidFill>
                  <a:srgbClr val="080808"/>
                </a:solidFill>
                <a:highlight>
                  <a:srgbClr val="FFFF00"/>
                </a:highlight>
              </a:endParaRPr>
            </a:p>
            <a:p>
              <a:pPr marL="144000" indent="-144000">
                <a:spcAft>
                  <a:spcPts val="600"/>
                </a:spcAft>
                <a:buClr>
                  <a:srgbClr val="FF3300"/>
                </a:buClr>
                <a:buFont typeface="Arial"/>
                <a:buChar char="•"/>
              </a:pPr>
              <a:r>
                <a:rPr lang="en-GB" sz="1600" dirty="0">
                  <a:solidFill>
                    <a:srgbClr val="080808"/>
                  </a:solidFill>
                </a:rPr>
                <a:t>Temporary advisors from central list or other panels if needed</a:t>
              </a:r>
            </a:p>
            <a:p>
              <a:pPr marL="144000" indent="-144000">
                <a:spcAft>
                  <a:spcPts val="600"/>
                </a:spcAft>
                <a:buClr>
                  <a:srgbClr val="FF3300"/>
                </a:buClr>
                <a:buFont typeface="Arial"/>
                <a:buChar char="•"/>
              </a:pPr>
              <a:r>
                <a:rPr lang="en-GB" sz="1600" dirty="0">
                  <a:solidFill>
                    <a:srgbClr val="080808"/>
                  </a:solidFill>
                </a:rPr>
                <a:t>Acts a</a:t>
              </a:r>
              <a:r>
                <a:rPr lang="en-US" sz="1600" dirty="0">
                  <a:solidFill>
                    <a:srgbClr val="080808"/>
                  </a:solidFill>
                </a:rPr>
                <a:t>t the request and under supervision of the Secretariat </a:t>
              </a:r>
            </a:p>
            <a:p>
              <a:pPr marL="144000" indent="-144000">
                <a:spcAft>
                  <a:spcPts val="600"/>
                </a:spcAft>
                <a:buClr>
                  <a:srgbClr val="FF3300"/>
                </a:buClr>
                <a:buFont typeface="Arial"/>
                <a:buChar char="•"/>
              </a:pPr>
              <a:r>
                <a:rPr lang="en-US" sz="1600" dirty="0">
                  <a:solidFill>
                    <a:srgbClr val="080808"/>
                  </a:solidFill>
                </a:rPr>
                <a:t>In charge of decision whether to provide scientific opinion (CECP)</a:t>
              </a:r>
              <a:endParaRPr lang="en-GB" sz="1600" dirty="0">
                <a:solidFill>
                  <a:srgbClr val="080808"/>
                </a:solidFill>
              </a:endParaRPr>
            </a:p>
            <a:p>
              <a:pPr algn="ctr">
                <a:lnSpc>
                  <a:spcPct val="120000"/>
                </a:lnSpc>
              </a:pPr>
              <a:endParaRPr lang="en-GB" sz="2000" b="1" dirty="0">
                <a:solidFill>
                  <a:srgbClr val="080808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850835" y="2163017"/>
            <a:ext cx="2365847" cy="4252348"/>
            <a:chOff x="931049" y="2099720"/>
            <a:chExt cx="2365847" cy="4252348"/>
          </a:xfrm>
        </p:grpSpPr>
        <p:sp>
          <p:nvSpPr>
            <p:cNvPr id="33" name="Abgerundetes Rechteck 32">
              <a:extLst>
                <a:ext uri="{FF2B5EF4-FFF2-40B4-BE49-F238E27FC236}">
                  <a16:creationId xmlns:a16="http://schemas.microsoft.com/office/drawing/2014/main" id="{D8CDC565-8E20-C145-92C9-CDC73C0C3728}"/>
                </a:ext>
              </a:extLst>
            </p:cNvPr>
            <p:cNvSpPr/>
            <p:nvPr/>
          </p:nvSpPr>
          <p:spPr>
            <a:xfrm>
              <a:off x="931049" y="2099720"/>
              <a:ext cx="2365847" cy="4252348"/>
            </a:xfrm>
            <a:prstGeom prst="roundRect">
              <a:avLst>
                <a:gd name="adj" fmla="val 1010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Aft>
                  <a:spcPts val="1200"/>
                </a:spcAft>
              </a:pPr>
              <a:endParaRPr lang="en-GB" sz="1600" dirty="0">
                <a:solidFill>
                  <a:srgbClr val="080808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31049" y="2119260"/>
              <a:ext cx="2365846" cy="4124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GB" sz="2000" b="1" dirty="0">
                  <a:solidFill>
                    <a:srgbClr val="080808"/>
                  </a:solidFill>
                </a:rPr>
                <a:t>Coordination Committee</a:t>
              </a:r>
            </a:p>
            <a:p>
              <a:pPr marL="144000" indent="-144000">
                <a:spcAft>
                  <a:spcPts val="600"/>
                </a:spcAft>
                <a:buClr>
                  <a:srgbClr val="FF3300"/>
                </a:buClr>
                <a:buFont typeface="Arial"/>
                <a:buChar char="•"/>
              </a:pPr>
              <a:r>
                <a:rPr lang="en-GB" sz="1600" dirty="0">
                  <a:solidFill>
                    <a:srgbClr val="080808"/>
                  </a:solidFill>
                </a:rPr>
                <a:t>Chairs &amp; Vice- Chairs of all expert panels</a:t>
              </a:r>
            </a:p>
            <a:p>
              <a:pPr marL="144000" indent="-144000">
                <a:spcAft>
                  <a:spcPts val="600"/>
                </a:spcAft>
                <a:buClr>
                  <a:srgbClr val="FF3300"/>
                </a:buClr>
                <a:buFont typeface="Arial"/>
                <a:buChar char="•"/>
              </a:pPr>
              <a:r>
                <a:rPr lang="en-GB" sz="1600" dirty="0">
                  <a:solidFill>
                    <a:srgbClr val="080808"/>
                  </a:solidFill>
                </a:rPr>
                <a:t>Acts at the request of the Secretariat</a:t>
              </a:r>
            </a:p>
            <a:p>
              <a:pPr marL="144000" indent="-144000">
                <a:spcAft>
                  <a:spcPts val="600"/>
                </a:spcAft>
                <a:buClr>
                  <a:srgbClr val="FF3300"/>
                </a:buClr>
                <a:buFont typeface="Arial"/>
                <a:buChar char="•"/>
              </a:pPr>
              <a:r>
                <a:rPr lang="en-GB" sz="1600" dirty="0">
                  <a:solidFill>
                    <a:srgbClr val="080808"/>
                  </a:solidFill>
                </a:rPr>
                <a:t>Supports efficient and uniform operation of the panels</a:t>
              </a:r>
            </a:p>
            <a:p>
              <a:pPr marL="144000" indent="-144000">
                <a:spcAft>
                  <a:spcPts val="600"/>
                </a:spcAft>
                <a:buClr>
                  <a:srgbClr val="FF3300"/>
                </a:buClr>
                <a:buFont typeface="Arial"/>
                <a:buChar char="•"/>
              </a:pPr>
              <a:r>
                <a:rPr lang="en-US" sz="1600" dirty="0">
                  <a:solidFill>
                    <a:srgbClr val="080808"/>
                  </a:solidFill>
                </a:rPr>
                <a:t>Feedback on the work of the Screening Panel</a:t>
              </a:r>
              <a:endParaRPr lang="en-GB" sz="1600" dirty="0">
                <a:solidFill>
                  <a:srgbClr val="080808"/>
                </a:solidFill>
              </a:endParaRPr>
            </a:p>
            <a:p>
              <a:pPr marL="144000" indent="-144000">
                <a:spcAft>
                  <a:spcPts val="600"/>
                </a:spcAft>
                <a:buClr>
                  <a:srgbClr val="FF3300"/>
                </a:buClr>
                <a:buFont typeface="Arial"/>
                <a:buChar char="•"/>
              </a:pPr>
              <a:r>
                <a:rPr lang="en-GB" sz="1600" dirty="0">
                  <a:solidFill>
                    <a:srgbClr val="080808"/>
                  </a:solidFill>
                </a:rPr>
                <a:t>At least 1 meeting/year</a:t>
              </a:r>
            </a:p>
          </p:txBody>
        </p:sp>
      </p:grpSp>
      <p:pic>
        <p:nvPicPr>
          <p:cNvPr id="9" name="slide_030" descr="slide_030">
            <a:hlinkClick r:id="" action="ppaction://media"/>
            <a:extLst>
              <a:ext uri="{FF2B5EF4-FFF2-40B4-BE49-F238E27FC236}">
                <a16:creationId xmlns:a16="http://schemas.microsoft.com/office/drawing/2014/main" id="{AD50A599-4C72-334A-89FF-83F58DB1F1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4057" y="-82063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9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17"/>
    </mc:Choice>
    <mc:Fallback xmlns="">
      <p:transition spd="slow" advTm="163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" objId="9"/>
        <p14:stopEvt time="162423" objId="9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9628189" y="6008668"/>
            <a:ext cx="2504792" cy="837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75227" y="36463"/>
            <a:ext cx="10263893" cy="870959"/>
          </a:xfrm>
        </p:spPr>
        <p:txBody>
          <a:bodyPr anchor="ctr"/>
          <a:lstStyle/>
          <a:p>
            <a:r>
              <a:rPr lang="en-GB" dirty="0"/>
              <a:t>Roles of the Commission secretariat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35909" y="1028779"/>
            <a:ext cx="5103211" cy="4860083"/>
            <a:chOff x="3317582" y="903492"/>
            <a:chExt cx="5103211" cy="4860083"/>
          </a:xfrm>
        </p:grpSpPr>
        <p:sp>
          <p:nvSpPr>
            <p:cNvPr id="18" name="Abgerundetes Rechteck 17">
              <a:extLst>
                <a:ext uri="{FF2B5EF4-FFF2-40B4-BE49-F238E27FC236}">
                  <a16:creationId xmlns:a16="http://schemas.microsoft.com/office/drawing/2014/main" id="{8DD111A3-C159-5341-B241-DA0451DCD59E}"/>
                </a:ext>
              </a:extLst>
            </p:cNvPr>
            <p:cNvSpPr/>
            <p:nvPr/>
          </p:nvSpPr>
          <p:spPr>
            <a:xfrm>
              <a:off x="3317582" y="903492"/>
              <a:ext cx="5103211" cy="370669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/>
                <a:t>Review process</a:t>
              </a:r>
            </a:p>
          </p:txBody>
        </p:sp>
        <p:sp>
          <p:nvSpPr>
            <p:cNvPr id="19" name="Rechteckige Legende 18">
              <a:extLst>
                <a:ext uri="{FF2B5EF4-FFF2-40B4-BE49-F238E27FC236}">
                  <a16:creationId xmlns:a16="http://schemas.microsoft.com/office/drawing/2014/main" id="{AFBB2EA9-1893-A74A-BDB0-46DBFB6128E2}"/>
                </a:ext>
              </a:extLst>
            </p:cNvPr>
            <p:cNvSpPr/>
            <p:nvPr/>
          </p:nvSpPr>
          <p:spPr>
            <a:xfrm>
              <a:off x="3349818" y="1381912"/>
              <a:ext cx="1196282" cy="1392175"/>
            </a:xfrm>
            <a:prstGeom prst="wedgeRectCallout">
              <a:avLst>
                <a:gd name="adj1" fmla="val -20383"/>
                <a:gd name="adj2" fmla="val 286872"/>
              </a:avLst>
            </a:prstGeom>
            <a:solidFill>
              <a:srgbClr val="00B0F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50" lvl="1" algn="ctr">
                <a:spcAft>
                  <a:spcPts val="300"/>
                </a:spcAft>
                <a:buClr>
                  <a:schemeClr val="accent5"/>
                </a:buClr>
              </a:pPr>
              <a:r>
                <a:rPr lang="en-GB" sz="1400" dirty="0"/>
                <a:t>Supervise screening step </a:t>
              </a:r>
              <a:br>
                <a:rPr lang="en-GB" sz="1400" dirty="0"/>
              </a:br>
              <a:r>
                <a:rPr lang="en-GB" sz="1400" dirty="0"/>
                <a:t>(CECP only)</a:t>
              </a:r>
            </a:p>
          </p:txBody>
        </p:sp>
        <p:sp>
          <p:nvSpPr>
            <p:cNvPr id="20" name="Rechteckige Legende 19">
              <a:extLst>
                <a:ext uri="{FF2B5EF4-FFF2-40B4-BE49-F238E27FC236}">
                  <a16:creationId xmlns:a16="http://schemas.microsoft.com/office/drawing/2014/main" id="{DD59EA0D-DC2D-0B46-8BE6-30DE42A5DEC0}"/>
                </a:ext>
              </a:extLst>
            </p:cNvPr>
            <p:cNvSpPr/>
            <p:nvPr/>
          </p:nvSpPr>
          <p:spPr>
            <a:xfrm>
              <a:off x="3947958" y="2881838"/>
              <a:ext cx="1563379" cy="2033921"/>
            </a:xfrm>
            <a:prstGeom prst="wedgeRectCallout">
              <a:avLst>
                <a:gd name="adj1" fmla="val -21172"/>
                <a:gd name="adj2" fmla="val 105306"/>
              </a:avLst>
            </a:prstGeom>
            <a:solidFill>
              <a:srgbClr val="0070C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50" lvl="1"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</a:pPr>
              <a:r>
                <a:rPr lang="en-GB" sz="1400" dirty="0"/>
                <a:t>Where available transmit:</a:t>
              </a:r>
            </a:p>
            <a:p>
              <a:pPr marL="177800" lvl="1" indent="-171450">
                <a:spcBef>
                  <a:spcPts val="300"/>
                </a:spcBef>
                <a:spcAft>
                  <a:spcPts val="1200"/>
                </a:spcAft>
                <a:buClr>
                  <a:srgbClr val="FF3300"/>
                </a:buClr>
                <a:buFont typeface="Arial" panose="020B0604020202020204" pitchFamily="34" charset="0"/>
                <a:buChar char="•"/>
              </a:pPr>
              <a:r>
                <a:rPr lang="en-GB" sz="1400" dirty="0"/>
                <a:t>Information criteria 2 and 3 to screening panel</a:t>
              </a:r>
            </a:p>
            <a:p>
              <a:pPr marL="177800" lvl="1" indent="-171450">
                <a:spcAft>
                  <a:spcPts val="1200"/>
                </a:spcAft>
                <a:buClr>
                  <a:srgbClr val="FF3300"/>
                </a:buClr>
                <a:buFont typeface="Arial" panose="020B0604020202020204" pitchFamily="34" charset="0"/>
                <a:buChar char="•"/>
              </a:pPr>
              <a:r>
                <a:rPr lang="en-GB" sz="1400" dirty="0"/>
                <a:t>Stakeholders’ information</a:t>
              </a:r>
            </a:p>
          </p:txBody>
        </p:sp>
        <p:sp>
          <p:nvSpPr>
            <p:cNvPr id="21" name="Rechteckige Legende 20">
              <a:extLst>
                <a:ext uri="{FF2B5EF4-FFF2-40B4-BE49-F238E27FC236}">
                  <a16:creationId xmlns:a16="http://schemas.microsoft.com/office/drawing/2014/main" id="{33EE0FA1-E274-864D-9FC8-8825E1D51EF9}"/>
                </a:ext>
              </a:extLst>
            </p:cNvPr>
            <p:cNvSpPr/>
            <p:nvPr/>
          </p:nvSpPr>
          <p:spPr>
            <a:xfrm>
              <a:off x="5485437" y="1368551"/>
              <a:ext cx="1196282" cy="1392175"/>
            </a:xfrm>
            <a:prstGeom prst="wedgeRectCallout">
              <a:avLst>
                <a:gd name="adj1" fmla="val -20383"/>
                <a:gd name="adj2" fmla="val 286872"/>
              </a:avLst>
            </a:prstGeom>
            <a:solidFill>
              <a:srgbClr val="0070C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50" lvl="1" algn="ctr">
                <a:spcAft>
                  <a:spcPts val="300"/>
                </a:spcAft>
                <a:buClr>
                  <a:schemeClr val="accent5"/>
                </a:buClr>
              </a:pPr>
              <a:r>
                <a:rPr lang="en-GB" sz="1400" dirty="0"/>
                <a:t>Process requests for additional expertise</a:t>
              </a:r>
            </a:p>
          </p:txBody>
        </p:sp>
        <p:sp>
          <p:nvSpPr>
            <p:cNvPr id="22" name="Rechteckige Legende 21">
              <a:extLst>
                <a:ext uri="{FF2B5EF4-FFF2-40B4-BE49-F238E27FC236}">
                  <a16:creationId xmlns:a16="http://schemas.microsoft.com/office/drawing/2014/main" id="{84D67588-1535-894A-AA4F-38B661F7ADB8}"/>
                </a:ext>
              </a:extLst>
            </p:cNvPr>
            <p:cNvSpPr/>
            <p:nvPr/>
          </p:nvSpPr>
          <p:spPr>
            <a:xfrm>
              <a:off x="6934563" y="4371400"/>
              <a:ext cx="1303020" cy="1392175"/>
            </a:xfrm>
            <a:prstGeom prst="wedgeRectCallout">
              <a:avLst>
                <a:gd name="adj1" fmla="val -23162"/>
                <a:gd name="adj2" fmla="val 71318"/>
              </a:avLst>
            </a:prstGeom>
            <a:solidFill>
              <a:srgbClr val="0070C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50" lvl="1" algn="ctr">
                <a:spcAft>
                  <a:spcPts val="300"/>
                </a:spcAft>
                <a:buClr>
                  <a:schemeClr val="accent5"/>
                </a:buClr>
              </a:pPr>
              <a:r>
                <a:rPr lang="en-GB" sz="1400" dirty="0"/>
                <a:t>Check completeness of expert panel advice</a:t>
              </a:r>
            </a:p>
          </p:txBody>
        </p:sp>
        <p:sp>
          <p:nvSpPr>
            <p:cNvPr id="23" name="Rechteckige Legende 22">
              <a:extLst>
                <a:ext uri="{FF2B5EF4-FFF2-40B4-BE49-F238E27FC236}">
                  <a16:creationId xmlns:a16="http://schemas.microsoft.com/office/drawing/2014/main" id="{5C17D2B3-3D0F-2343-A79B-8C1C520AB41E}"/>
                </a:ext>
              </a:extLst>
            </p:cNvPr>
            <p:cNvSpPr/>
            <p:nvPr/>
          </p:nvSpPr>
          <p:spPr>
            <a:xfrm>
              <a:off x="6112358" y="2904818"/>
              <a:ext cx="1644410" cy="1392175"/>
            </a:xfrm>
            <a:prstGeom prst="wedgeRectCallout">
              <a:avLst>
                <a:gd name="adj1" fmla="val -23247"/>
                <a:gd name="adj2" fmla="val 175811"/>
              </a:avLst>
            </a:prstGeom>
            <a:solidFill>
              <a:srgbClr val="0070C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lvl="1" indent="-171450">
                <a:spcAft>
                  <a:spcPts val="600"/>
                </a:spcAft>
                <a:buClr>
                  <a:srgbClr val="FF3300"/>
                </a:buClr>
                <a:buFont typeface="Arial" panose="020B0604020202020204" pitchFamily="34" charset="0"/>
                <a:buChar char="•"/>
              </a:pPr>
              <a:r>
                <a:rPr lang="en-GB" sz="1400" dirty="0"/>
                <a:t>Remind experts of timelines </a:t>
              </a:r>
            </a:p>
            <a:p>
              <a:pPr marL="177800" lvl="1" indent="-171450">
                <a:spcAft>
                  <a:spcPts val="600"/>
                </a:spcAft>
                <a:buClr>
                  <a:srgbClr val="FF3300"/>
                </a:buClr>
                <a:buFont typeface="Arial" panose="020B0604020202020204" pitchFamily="34" charset="0"/>
                <a:buChar char="•"/>
              </a:pPr>
              <a:r>
                <a:rPr lang="en-GB" sz="1400" dirty="0"/>
                <a:t>Organise VCs in particular in view of decision making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466" y="1028777"/>
            <a:ext cx="3683373" cy="5812109"/>
            <a:chOff x="8477396" y="903491"/>
            <a:chExt cx="3683373" cy="5812109"/>
          </a:xfrm>
        </p:grpSpPr>
        <p:sp>
          <p:nvSpPr>
            <p:cNvPr id="29" name="Textfeld 3">
              <a:extLst>
                <a:ext uri="{FF2B5EF4-FFF2-40B4-BE49-F238E27FC236}">
                  <a16:creationId xmlns:a16="http://schemas.microsoft.com/office/drawing/2014/main" id="{C2D529FD-A607-F14B-B369-CB5E03F0B263}"/>
                </a:ext>
              </a:extLst>
            </p:cNvPr>
            <p:cNvSpPr txBox="1"/>
            <p:nvPr/>
          </p:nvSpPr>
          <p:spPr>
            <a:xfrm>
              <a:off x="8581664" y="1360288"/>
              <a:ext cx="3412960" cy="535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363" lvl="1" indent="-311150">
                <a:spcAft>
                  <a:spcPts val="300"/>
                </a:spcAft>
                <a:buClr>
                  <a:srgbClr val="FF3300"/>
                </a:buClr>
                <a:buSzPct val="150000"/>
                <a:buFont typeface="Courier New" panose="02070309020205020404" pitchFamily="49" charset="0"/>
                <a:buChar char="o"/>
              </a:pPr>
              <a:r>
                <a:rPr lang="en-GB" sz="1400" noProof="0" dirty="0">
                  <a:solidFill>
                    <a:srgbClr val="000000"/>
                  </a:solidFill>
                </a:rPr>
                <a:t>Monitor compliance with Rules of Procedure</a:t>
              </a:r>
            </a:p>
            <a:p>
              <a:pPr marL="360363" lvl="1" indent="-311150">
                <a:spcBef>
                  <a:spcPts val="600"/>
                </a:spcBef>
                <a:spcAft>
                  <a:spcPts val="300"/>
                </a:spcAft>
                <a:buClr>
                  <a:srgbClr val="FF3300"/>
                </a:buClr>
                <a:buSzPct val="150000"/>
                <a:buFont typeface="Courier New" panose="02070309020205020404" pitchFamily="49" charset="0"/>
                <a:buChar char="o"/>
              </a:pPr>
              <a:r>
                <a:rPr lang="en-GB" sz="1400" dirty="0">
                  <a:solidFill>
                    <a:srgbClr val="000000"/>
                  </a:solidFill>
                </a:rPr>
                <a:t>Publish scientific advice of panels and, where necessary, justifications of notified bodies in case these do not follow expert advice</a:t>
              </a:r>
            </a:p>
            <a:p>
              <a:pPr marL="360363" lvl="1" indent="-311150">
                <a:spcBef>
                  <a:spcPts val="600"/>
                </a:spcBef>
                <a:spcAft>
                  <a:spcPts val="300"/>
                </a:spcAft>
                <a:buClr>
                  <a:srgbClr val="FF3300"/>
                </a:buClr>
                <a:buSzPct val="150000"/>
                <a:buFont typeface="Courier New" panose="02070309020205020404" pitchFamily="49" charset="0"/>
                <a:buChar char="o"/>
              </a:pPr>
              <a:r>
                <a:rPr lang="en-GB" sz="1400" dirty="0">
                  <a:solidFill>
                    <a:srgbClr val="000000"/>
                  </a:solidFill>
                </a:rPr>
                <a:t>Continuous monitoring of expert engagement &amp; dossiers</a:t>
              </a:r>
            </a:p>
            <a:p>
              <a:pPr marL="360363" lvl="1" indent="-311150">
                <a:spcBef>
                  <a:spcPts val="600"/>
                </a:spcBef>
                <a:spcAft>
                  <a:spcPts val="300"/>
                </a:spcAft>
                <a:buClr>
                  <a:srgbClr val="FF3300"/>
                </a:buClr>
                <a:buSzPct val="150000"/>
                <a:buFont typeface="Courier New" panose="02070309020205020404" pitchFamily="49" charset="0"/>
                <a:buChar char="o"/>
              </a:pPr>
              <a:r>
                <a:rPr lang="en-GB" sz="1400" dirty="0">
                  <a:solidFill>
                    <a:srgbClr val="000000"/>
                  </a:solidFill>
                </a:rPr>
                <a:t>Issuing of contracts &amp; budgetary planning &amp; reimbursement depending on timely and satisfactory delivery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</a:p>
            <a:p>
              <a:pPr marL="360363" lvl="1" indent="-311150">
                <a:spcBef>
                  <a:spcPts val="600"/>
                </a:spcBef>
                <a:spcAft>
                  <a:spcPts val="300"/>
                </a:spcAft>
                <a:buClr>
                  <a:srgbClr val="FF3300"/>
                </a:buClr>
                <a:buSzPct val="150000"/>
                <a:buFont typeface="Courier New" panose="02070309020205020404" pitchFamily="49" charset="0"/>
                <a:buChar char="o"/>
              </a:pPr>
              <a:r>
                <a:rPr lang="en-US" sz="1400" dirty="0">
                  <a:solidFill>
                    <a:srgbClr val="000000"/>
                  </a:solidFill>
                </a:rPr>
                <a:t>Chair panels/sub-groups in case of duly justified cases &amp; emergencies</a:t>
              </a:r>
            </a:p>
            <a:p>
              <a:pPr marL="360363" lvl="1" indent="-311150">
                <a:spcBef>
                  <a:spcPts val="600"/>
                </a:spcBef>
                <a:spcAft>
                  <a:spcPts val="300"/>
                </a:spcAft>
                <a:buClr>
                  <a:srgbClr val="FF3300"/>
                </a:buClr>
                <a:buSzPct val="150000"/>
                <a:buFont typeface="Courier New" panose="02070309020205020404" pitchFamily="49" charset="0"/>
                <a:buChar char="o"/>
              </a:pPr>
              <a:r>
                <a:rPr lang="en-US" sz="1400" dirty="0">
                  <a:solidFill>
                    <a:srgbClr val="000000"/>
                  </a:solidFill>
                </a:rPr>
                <a:t>Organize and chair meetings of Coordination Committee</a:t>
              </a:r>
            </a:p>
            <a:p>
              <a:pPr marL="360363" lvl="1" indent="-311150">
                <a:spcBef>
                  <a:spcPts val="600"/>
                </a:spcBef>
                <a:spcAft>
                  <a:spcPts val="300"/>
                </a:spcAft>
                <a:buClr>
                  <a:srgbClr val="FF3300"/>
                </a:buClr>
                <a:buSzPct val="150000"/>
                <a:buFont typeface="Courier New" panose="02070309020205020404" pitchFamily="49" charset="0"/>
                <a:buChar char="o"/>
              </a:pPr>
              <a:r>
                <a:rPr lang="en-GB" sz="1400" dirty="0">
                  <a:solidFill>
                    <a:srgbClr val="000000"/>
                  </a:solidFill>
                </a:rPr>
                <a:t>Collect information on devices for yearly report by Commission (CECP only)</a:t>
              </a:r>
            </a:p>
            <a:p>
              <a:pPr marL="223838" lvl="1" indent="-174625">
                <a:spcAft>
                  <a:spcPts val="300"/>
                </a:spcAft>
                <a:buClr>
                  <a:srgbClr val="FF3300"/>
                </a:buClr>
                <a:buSzPct val="150000"/>
                <a:buFont typeface="Courier New" panose="02070309020205020404" pitchFamily="49" charset="0"/>
                <a:buChar char="o"/>
              </a:pPr>
              <a:endParaRPr lang="en-US" sz="1400" dirty="0"/>
            </a:p>
            <a:p>
              <a:pPr marL="628650" lvl="1" indent="-171450">
                <a:spcAft>
                  <a:spcPts val="300"/>
                </a:spcAft>
                <a:buClr>
                  <a:srgbClr val="FF3300"/>
                </a:buClr>
                <a:buSzPct val="150000"/>
                <a:buFont typeface="Arial" panose="020B0604020202020204" pitchFamily="34" charset="0"/>
                <a:buChar char="•"/>
              </a:pPr>
              <a:endParaRPr lang="en-US" sz="1200" dirty="0"/>
            </a:p>
          </p:txBody>
        </p:sp>
        <p:sp>
          <p:nvSpPr>
            <p:cNvPr id="25" name="Abgerundetes Rechteck 24">
              <a:extLst>
                <a:ext uri="{FF2B5EF4-FFF2-40B4-BE49-F238E27FC236}">
                  <a16:creationId xmlns:a16="http://schemas.microsoft.com/office/drawing/2014/main" id="{9B301C94-0E67-6642-B3D4-3733163BAE51}"/>
                </a:ext>
              </a:extLst>
            </p:cNvPr>
            <p:cNvSpPr/>
            <p:nvPr/>
          </p:nvSpPr>
          <p:spPr>
            <a:xfrm>
              <a:off x="8477396" y="903491"/>
              <a:ext cx="3683373" cy="37066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rgbClr val="169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/>
                <a:t>Horizontal roles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CF5731C-BBB6-F74E-97A8-A63B5D5B237D}"/>
              </a:ext>
            </a:extLst>
          </p:cNvPr>
          <p:cNvGrpSpPr/>
          <p:nvPr/>
        </p:nvGrpSpPr>
        <p:grpSpPr>
          <a:xfrm>
            <a:off x="3688851" y="1028777"/>
            <a:ext cx="3190455" cy="5641644"/>
            <a:chOff x="3688851" y="1028777"/>
            <a:chExt cx="3190455" cy="5641644"/>
          </a:xfrm>
        </p:grpSpPr>
        <p:sp>
          <p:nvSpPr>
            <p:cNvPr id="2" name="Rectangle 1"/>
            <p:cNvSpPr/>
            <p:nvPr/>
          </p:nvSpPr>
          <p:spPr>
            <a:xfrm>
              <a:off x="3758869" y="1028777"/>
              <a:ext cx="1126283" cy="465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hteckige Legende 3">
              <a:extLst>
                <a:ext uri="{FF2B5EF4-FFF2-40B4-BE49-F238E27FC236}">
                  <a16:creationId xmlns:a16="http://schemas.microsoft.com/office/drawing/2014/main" id="{912ECBA0-F4DA-BD4E-B25F-02AD8D4A9EDF}"/>
                </a:ext>
              </a:extLst>
            </p:cNvPr>
            <p:cNvSpPr/>
            <p:nvPr/>
          </p:nvSpPr>
          <p:spPr>
            <a:xfrm>
              <a:off x="3758869" y="1507199"/>
              <a:ext cx="1357188" cy="900649"/>
            </a:xfrm>
            <a:prstGeom prst="wedgeRectCallout">
              <a:avLst>
                <a:gd name="adj1" fmla="val -21533"/>
                <a:gd name="adj2" fmla="val 468607"/>
              </a:avLst>
            </a:prstGeom>
            <a:solidFill>
              <a:srgbClr val="00206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50" lvl="1" algn="ctr">
                <a:spcAft>
                  <a:spcPts val="300"/>
                </a:spcAft>
                <a:buClr>
                  <a:schemeClr val="accent5"/>
                </a:buClr>
              </a:pPr>
              <a:r>
                <a:rPr lang="en-GB" sz="1400" dirty="0"/>
                <a:t>NB’s dossier completeness check</a:t>
              </a:r>
            </a:p>
          </p:txBody>
        </p:sp>
        <p:sp>
          <p:nvSpPr>
            <p:cNvPr id="13" name="Rechteckige Legende 12">
              <a:extLst>
                <a:ext uri="{FF2B5EF4-FFF2-40B4-BE49-F238E27FC236}">
                  <a16:creationId xmlns:a16="http://schemas.microsoft.com/office/drawing/2014/main" id="{019CFBCC-34CC-944A-8276-D6F390E8318B}"/>
                </a:ext>
              </a:extLst>
            </p:cNvPr>
            <p:cNvSpPr/>
            <p:nvPr/>
          </p:nvSpPr>
          <p:spPr>
            <a:xfrm>
              <a:off x="4405818" y="2490250"/>
              <a:ext cx="1277206" cy="900649"/>
            </a:xfrm>
            <a:prstGeom prst="wedgeRectCallout">
              <a:avLst>
                <a:gd name="adj1" fmla="val -19809"/>
                <a:gd name="adj2" fmla="val 360210"/>
              </a:avLst>
            </a:prstGeom>
            <a:solidFill>
              <a:srgbClr val="00206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50" lvl="1" algn="ctr">
                <a:spcAft>
                  <a:spcPts val="300"/>
                </a:spcAft>
                <a:buClr>
                  <a:schemeClr val="accent5"/>
                </a:buClr>
              </a:pPr>
              <a:r>
                <a:rPr lang="en-GB" sz="1400" dirty="0"/>
                <a:t>Conflict of interest (COI) management</a:t>
              </a:r>
            </a:p>
          </p:txBody>
        </p:sp>
        <p:sp>
          <p:nvSpPr>
            <p:cNvPr id="14" name="Rechteckige Legende 13">
              <a:extLst>
                <a:ext uri="{FF2B5EF4-FFF2-40B4-BE49-F238E27FC236}">
                  <a16:creationId xmlns:a16="http://schemas.microsoft.com/office/drawing/2014/main" id="{4CEA1BC4-C78C-1B45-B911-27F0AF1FB9E5}"/>
                </a:ext>
              </a:extLst>
            </p:cNvPr>
            <p:cNvSpPr/>
            <p:nvPr/>
          </p:nvSpPr>
          <p:spPr>
            <a:xfrm>
              <a:off x="5003958" y="3456265"/>
              <a:ext cx="1424243" cy="900649"/>
            </a:xfrm>
            <a:prstGeom prst="wedgeRectCallout">
              <a:avLst>
                <a:gd name="adj1" fmla="val -19234"/>
                <a:gd name="adj2" fmla="val 253340"/>
              </a:avLst>
            </a:prstGeom>
            <a:solidFill>
              <a:srgbClr val="00206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50" lvl="1" algn="ctr">
                <a:spcAft>
                  <a:spcPts val="300"/>
                </a:spcAft>
                <a:buClr>
                  <a:schemeClr val="accent5"/>
                </a:buClr>
              </a:pPr>
              <a:r>
                <a:rPr lang="en-GB" sz="1400" dirty="0"/>
                <a:t>Assign experts without COI for relevant roles</a:t>
              </a:r>
            </a:p>
          </p:txBody>
        </p:sp>
        <p:sp>
          <p:nvSpPr>
            <p:cNvPr id="15" name="Rechteckige Legende 14">
              <a:extLst>
                <a:ext uri="{FF2B5EF4-FFF2-40B4-BE49-F238E27FC236}">
                  <a16:creationId xmlns:a16="http://schemas.microsoft.com/office/drawing/2014/main" id="{1331F025-89AC-D94E-BB7A-EED4F7FF4BE3}"/>
                </a:ext>
              </a:extLst>
            </p:cNvPr>
            <p:cNvSpPr/>
            <p:nvPr/>
          </p:nvSpPr>
          <p:spPr>
            <a:xfrm>
              <a:off x="5683024" y="4580307"/>
              <a:ext cx="1196282" cy="731736"/>
            </a:xfrm>
            <a:prstGeom prst="wedgeRectCallout">
              <a:avLst>
                <a:gd name="adj1" fmla="val -23238"/>
                <a:gd name="adj2" fmla="val 172891"/>
              </a:avLst>
            </a:prstGeom>
            <a:solidFill>
              <a:srgbClr val="00206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50" lvl="1" algn="ctr">
                <a:spcAft>
                  <a:spcPts val="300"/>
                </a:spcAft>
                <a:buClr>
                  <a:schemeClr val="accent5"/>
                </a:buClr>
              </a:pPr>
              <a:r>
                <a:rPr lang="en-GB" sz="1400" dirty="0"/>
                <a:t>CIRCABC </a:t>
              </a:r>
              <a:br>
                <a:rPr lang="en-GB" sz="1400" dirty="0"/>
              </a:br>
              <a:r>
                <a:rPr lang="en-GB" sz="1400" dirty="0"/>
                <a:t>access</a:t>
              </a:r>
            </a:p>
          </p:txBody>
        </p:sp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3225E455-3947-C540-8C09-3B81996729BE}"/>
                </a:ext>
              </a:extLst>
            </p:cNvPr>
            <p:cNvSpPr/>
            <p:nvPr/>
          </p:nvSpPr>
          <p:spPr>
            <a:xfrm>
              <a:off x="3758869" y="1032709"/>
              <a:ext cx="3120437" cy="370669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500" b="1" dirty="0"/>
                <a:t>Dossier &amp; assignment</a:t>
              </a:r>
            </a:p>
          </p:txBody>
        </p: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EC30789F-C30F-F143-B513-8334AD4ACAFD}"/>
                </a:ext>
              </a:extLst>
            </p:cNvPr>
            <p:cNvCxnSpPr/>
            <p:nvPr/>
          </p:nvCxnSpPr>
          <p:spPr>
            <a:xfrm>
              <a:off x="3688851" y="1377749"/>
              <a:ext cx="0" cy="5292672"/>
            </a:xfrm>
            <a:prstGeom prst="line">
              <a:avLst/>
            </a:prstGeom>
            <a:ln w="38100">
              <a:solidFill>
                <a:srgbClr val="1690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6122541-002D-8547-A5A0-235F884159CD}"/>
              </a:ext>
            </a:extLst>
          </p:cNvPr>
          <p:cNvGrpSpPr/>
          <p:nvPr/>
        </p:nvGrpSpPr>
        <p:grpSpPr>
          <a:xfrm>
            <a:off x="4030839" y="6230454"/>
            <a:ext cx="7908528" cy="505238"/>
            <a:chOff x="4030839" y="6230454"/>
            <a:chExt cx="7908528" cy="505238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22B1A6F-69B3-6440-95B3-A99FEEADDF6C}"/>
                </a:ext>
              </a:extLst>
            </p:cNvPr>
            <p:cNvSpPr txBox="1"/>
            <p:nvPr/>
          </p:nvSpPr>
          <p:spPr>
            <a:xfrm>
              <a:off x="6611250" y="6366360"/>
              <a:ext cx="24631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en-GB" b="1" dirty="0">
                  <a:solidFill>
                    <a:srgbClr val="C00000"/>
                  </a:solidFill>
                </a:rPr>
                <a:t>CECP/PECP process</a:t>
              </a:r>
              <a:endParaRPr lang="en-GB" b="1" noProof="0" dirty="0">
                <a:solidFill>
                  <a:srgbClr val="C00000"/>
                </a:solidFill>
              </a:endParaRPr>
            </a:p>
          </p:txBody>
        </p:sp>
        <p:cxnSp>
          <p:nvCxnSpPr>
            <p:cNvPr id="3" name="Gerade Verbindung mit Pfeil 2">
              <a:extLst>
                <a:ext uri="{FF2B5EF4-FFF2-40B4-BE49-F238E27FC236}">
                  <a16:creationId xmlns:a16="http://schemas.microsoft.com/office/drawing/2014/main" id="{3A3B52BB-EC39-B347-9D68-6C6C7D257BCA}"/>
                </a:ext>
              </a:extLst>
            </p:cNvPr>
            <p:cNvCxnSpPr>
              <a:cxnSpLocks/>
            </p:cNvCxnSpPr>
            <p:nvPr/>
          </p:nvCxnSpPr>
          <p:spPr>
            <a:xfrm>
              <a:off x="4030839" y="6230454"/>
              <a:ext cx="7908528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slide_031" descr="slide_031">
            <a:hlinkClick r:id="" action="ppaction://media"/>
            <a:extLst>
              <a:ext uri="{FF2B5EF4-FFF2-40B4-BE49-F238E27FC236}">
                <a16:creationId xmlns:a16="http://schemas.microsoft.com/office/drawing/2014/main" id="{EA6B34F2-0330-A241-9C66-09784C68A8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1801" y="-130670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65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760"/>
    </mc:Choice>
    <mc:Fallback xmlns="">
      <p:transition spd="slow" advTm="184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1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28"/>
        <p14:stopEvt time="183988" objId="28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-422787" y="499717"/>
            <a:ext cx="9647468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-422788" y="1268377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-422787" y="203444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-422787" y="280310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233272" y="2745195"/>
            <a:ext cx="584790" cy="58116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829340" y="-9"/>
            <a:ext cx="10632" cy="68580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5"/>
          <p:cNvSpPr txBox="1">
            <a:spLocks/>
          </p:cNvSpPr>
          <p:nvPr/>
        </p:nvSpPr>
        <p:spPr>
          <a:xfrm>
            <a:off x="1918798" y="2064495"/>
            <a:ext cx="6630820" cy="43842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/>
              <a:t>Organisation</a:t>
            </a:r>
            <a:r>
              <a:rPr lang="en-US" sz="1800" dirty="0"/>
              <a:t> of the expert panels</a:t>
            </a: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1935854" y="604069"/>
            <a:ext cx="6630820" cy="337817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Core principles of the expert panels</a:t>
            </a: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1864602" y="1319454"/>
            <a:ext cx="7813788" cy="42268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Roles of experts &amp; decision making</a:t>
            </a:r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1935854" y="2784212"/>
            <a:ext cx="7199182" cy="490477"/>
          </a:xfrm>
          <a:prstGeom prst="rect">
            <a:avLst/>
          </a:prstGeom>
          <a:noFill/>
        </p:spPr>
        <p:txBody>
          <a:bodyPr tIns="90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</a:rPr>
              <a:t>Some key rules &amp; procedures</a:t>
            </a: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84064AA3-4977-474B-996B-124FB1A68942}"/>
              </a:ext>
            </a:extLst>
          </p:cNvPr>
          <p:cNvSpPr/>
          <p:nvPr/>
        </p:nvSpPr>
        <p:spPr>
          <a:xfrm>
            <a:off x="1265272" y="1996252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4" name="Oval 13">
            <a:extLst>
              <a:ext uri="{FF2B5EF4-FFF2-40B4-BE49-F238E27FC236}">
                <a16:creationId xmlns:a16="http://schemas.microsoft.com/office/drawing/2014/main" id="{D043EB41-7C55-407F-A4A0-3DFD615BACD3}"/>
              </a:ext>
            </a:extLst>
          </p:cNvPr>
          <p:cNvSpPr/>
          <p:nvPr/>
        </p:nvSpPr>
        <p:spPr>
          <a:xfrm>
            <a:off x="1263297" y="1234252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  <a:endParaRPr lang="en-GB" dirty="0"/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7E872953-D2C8-46D1-BDC3-853341EEB587}"/>
              </a:ext>
            </a:extLst>
          </p:cNvPr>
          <p:cNvSpPr/>
          <p:nvPr/>
        </p:nvSpPr>
        <p:spPr>
          <a:xfrm>
            <a:off x="1263292" y="474232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  <a:endParaRPr lang="en-GB" dirty="0"/>
          </a:p>
        </p:txBody>
      </p:sp>
      <p:pic>
        <p:nvPicPr>
          <p:cNvPr id="2" name="Audio Recording 21 Oct 2020 at 12:28:53" descr="Audio Recording 21 Oct 2020 at 12:28:53">
            <a:hlinkClick r:id="" action="ppaction://media"/>
            <a:extLst>
              <a:ext uri="{FF2B5EF4-FFF2-40B4-BE49-F238E27FC236}">
                <a16:creationId xmlns:a16="http://schemas.microsoft.com/office/drawing/2014/main" id="{B0D231EB-C69A-924F-A554-A0119E1A8D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210676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917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7"/>
    </mc:Choice>
    <mc:Fallback xmlns="">
      <p:transition spd="slow" advTm="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2"/>
        <p14:stopEvt time="6258" objId="2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58453" y="0"/>
            <a:ext cx="10263893" cy="1317112"/>
          </a:xfrm>
        </p:spPr>
        <p:txBody>
          <a:bodyPr anchor="ctr"/>
          <a:lstStyle/>
          <a:p>
            <a:r>
              <a:rPr lang="en-US" dirty="0"/>
              <a:t>Fundamental obligations of experts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9655977" y="6010777"/>
            <a:ext cx="2504792" cy="837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uadroTexto 1"/>
          <p:cNvSpPr txBox="1"/>
          <p:nvPr/>
        </p:nvSpPr>
        <p:spPr>
          <a:xfrm>
            <a:off x="1371600" y="1761846"/>
            <a:ext cx="100713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Clr>
                <a:schemeClr val="accent5"/>
              </a:buClr>
              <a:buFont typeface="Arial"/>
              <a:buChar char="•"/>
            </a:pPr>
            <a:r>
              <a:rPr lang="en-GB" sz="2400" noProof="0" dirty="0"/>
              <a:t>Active &amp; substantial contribution to </a:t>
            </a:r>
            <a:r>
              <a:rPr lang="en-GB" sz="2400" b="1" dirty="0">
                <a:solidFill>
                  <a:schemeClr val="tx2"/>
                </a:solidFill>
              </a:rPr>
              <a:t>remote work</a:t>
            </a:r>
            <a:r>
              <a:rPr lang="en-GB" sz="2400" noProof="0" dirty="0"/>
              <a:t> and </a:t>
            </a:r>
            <a:r>
              <a:rPr lang="en-GB" sz="2400" b="1" dirty="0">
                <a:solidFill>
                  <a:schemeClr val="tx2"/>
                </a:solidFill>
              </a:rPr>
              <a:t>meetings</a:t>
            </a:r>
          </a:p>
          <a:p>
            <a:pPr marL="285750" indent="-285750">
              <a:spcBef>
                <a:spcPts val="1800"/>
              </a:spcBef>
              <a:buClr>
                <a:schemeClr val="accent5"/>
              </a:buClr>
              <a:buFont typeface="Arial"/>
              <a:buChar char="•"/>
            </a:pPr>
            <a:r>
              <a:rPr lang="en-GB" sz="2400" dirty="0"/>
              <a:t>Adhere to </a:t>
            </a:r>
            <a:r>
              <a:rPr lang="en-GB" sz="2400" b="1" dirty="0">
                <a:solidFill>
                  <a:schemeClr val="tx2"/>
                </a:solidFill>
              </a:rPr>
              <a:t>Terms of Reference, Rules of Procedure</a:t>
            </a:r>
            <a:r>
              <a:rPr lang="en-GB" sz="2400" dirty="0"/>
              <a:t> and </a:t>
            </a:r>
            <a:r>
              <a:rPr lang="en-GB" sz="2400" b="1" dirty="0">
                <a:solidFill>
                  <a:schemeClr val="tx2"/>
                </a:solidFill>
              </a:rPr>
              <a:t>Handling Instructions of confidential information</a:t>
            </a:r>
          </a:p>
          <a:p>
            <a:pPr marL="285750" indent="-285750">
              <a:spcBef>
                <a:spcPts val="1800"/>
              </a:spcBef>
              <a:buClr>
                <a:schemeClr val="accent5"/>
              </a:buClr>
              <a:buFont typeface="Arial"/>
              <a:buChar char="•"/>
            </a:pPr>
            <a:r>
              <a:rPr lang="en-GB" sz="2400" dirty="0"/>
              <a:t>Follow</a:t>
            </a:r>
            <a:r>
              <a:rPr lang="en-GB" sz="2400" b="1" dirty="0">
                <a:solidFill>
                  <a:schemeClr val="tx2"/>
                </a:solidFill>
              </a:rPr>
              <a:t> Commission guidance </a:t>
            </a:r>
            <a:r>
              <a:rPr lang="en-GB" sz="2400" noProof="0" dirty="0"/>
              <a:t>on the consistent interpretation of the screening decision criteria </a:t>
            </a:r>
          </a:p>
          <a:p>
            <a:pPr marL="285750" indent="-285750">
              <a:spcBef>
                <a:spcPts val="1800"/>
              </a:spcBef>
              <a:buClr>
                <a:schemeClr val="accent5"/>
              </a:buClr>
              <a:buFont typeface="Arial"/>
              <a:buChar char="•"/>
            </a:pPr>
            <a:r>
              <a:rPr lang="en-GB" sz="2400" dirty="0"/>
              <a:t>Use </a:t>
            </a:r>
            <a:r>
              <a:rPr lang="en-GB" sz="2400" b="1" dirty="0">
                <a:solidFill>
                  <a:schemeClr val="tx2"/>
                </a:solidFill>
              </a:rPr>
              <a:t>secured IT tools </a:t>
            </a:r>
            <a:r>
              <a:rPr lang="en-GB" sz="2400" dirty="0"/>
              <a:t>(CIRCABC platform) and follow the </a:t>
            </a:r>
            <a:r>
              <a:rPr lang="en-GB" sz="2400" b="1" dirty="0">
                <a:solidFill>
                  <a:schemeClr val="tx2"/>
                </a:solidFill>
              </a:rPr>
              <a:t>Operational procedures</a:t>
            </a:r>
          </a:p>
          <a:p>
            <a:pPr marL="285750" indent="-285750">
              <a:spcBef>
                <a:spcPts val="1800"/>
              </a:spcBef>
              <a:buClr>
                <a:schemeClr val="accent5"/>
              </a:buClr>
              <a:buFont typeface="Arial"/>
              <a:buChar char="•"/>
            </a:pPr>
            <a:r>
              <a:rPr lang="en-GB" sz="2400" dirty="0"/>
              <a:t>Use the </a:t>
            </a:r>
            <a:r>
              <a:rPr lang="en-GB" sz="2400" b="1" dirty="0">
                <a:solidFill>
                  <a:schemeClr val="tx2"/>
                </a:solidFill>
              </a:rPr>
              <a:t>templates and forms</a:t>
            </a:r>
            <a:r>
              <a:rPr lang="en-GB" sz="2400" dirty="0"/>
              <a:t> for </a:t>
            </a:r>
            <a:r>
              <a:rPr lang="en-GB" sz="2400" b="1" dirty="0">
                <a:solidFill>
                  <a:schemeClr val="tx2"/>
                </a:solidFill>
              </a:rPr>
              <a:t>delivering output via CIRCABC</a:t>
            </a:r>
            <a:endParaRPr lang="en-GB" sz="2400" noProof="0" dirty="0"/>
          </a:p>
        </p:txBody>
      </p:sp>
      <p:pic>
        <p:nvPicPr>
          <p:cNvPr id="3" name="Audio Recording 21 Oct 2020 at 14:26:30" descr="Audio Recording 21 Oct 2020 at 14:26:30">
            <a:hlinkClick r:id="" action="ppaction://media"/>
            <a:extLst>
              <a:ext uri="{FF2B5EF4-FFF2-40B4-BE49-F238E27FC236}">
                <a16:creationId xmlns:a16="http://schemas.microsoft.com/office/drawing/2014/main" id="{3630EA86-68CC-5D44-AB90-FD5E3AE171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25753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5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06"/>
    </mc:Choice>
    <mc:Fallback xmlns="">
      <p:transition spd="slow" advTm="74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3"/>
        <p14:stopEvt time="72546" objId="3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96EB2FC1-D32E-634A-B5E2-8EA3E983F812}"/>
              </a:ext>
            </a:extLst>
          </p:cNvPr>
          <p:cNvSpPr txBox="1">
            <a:spLocks/>
          </p:cNvSpPr>
          <p:nvPr/>
        </p:nvSpPr>
        <p:spPr>
          <a:xfrm>
            <a:off x="831610" y="115416"/>
            <a:ext cx="10263893" cy="1064479"/>
          </a:xfrm>
          <a:prstGeom prst="rect">
            <a:avLst/>
          </a:prstGeom>
        </p:spPr>
        <p:txBody>
          <a:bodyPr vert="horz" lIns="91440" tIns="45720" rIns="9144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CIRCABC as data hub for CECP/PECP</a:t>
            </a:r>
            <a:endParaRPr kumimoji="0" lang="en-GB" sz="3800" b="0" i="1" u="none" strike="noStrike" kern="1200" cap="none" spc="0" normalizeH="0" baseline="0" noProof="0" dirty="0">
              <a:ln>
                <a:noFill/>
              </a:ln>
              <a:solidFill>
                <a:srgbClr val="034EA2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C34666F-BB11-724B-BFD2-A85365D5ABE2}"/>
              </a:ext>
            </a:extLst>
          </p:cNvPr>
          <p:cNvSpPr/>
          <p:nvPr/>
        </p:nvSpPr>
        <p:spPr>
          <a:xfrm>
            <a:off x="1352550" y="2150396"/>
            <a:ext cx="5645059" cy="432987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89A9F71-9A37-3145-90A8-EB5C51D801B0}"/>
              </a:ext>
            </a:extLst>
          </p:cNvPr>
          <p:cNvSpPr txBox="1"/>
          <p:nvPr/>
        </p:nvSpPr>
        <p:spPr>
          <a:xfrm>
            <a:off x="1352550" y="1442510"/>
            <a:ext cx="5645059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A6A6A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Secure CIRCABC Interest group ‘CECP &amp;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PECP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 EXPERT SPACE</a:t>
            </a:r>
          </a:p>
        </p:txBody>
      </p:sp>
      <p:sp>
        <p:nvSpPr>
          <p:cNvPr id="13" name="Eine Ecke des Rechtecks schneiden und abrunden 12">
            <a:extLst>
              <a:ext uri="{FF2B5EF4-FFF2-40B4-BE49-F238E27FC236}">
                <a16:creationId xmlns:a16="http://schemas.microsoft.com/office/drawing/2014/main" id="{F3BB0F11-0753-414F-9422-E3D469FA7B6C}"/>
              </a:ext>
            </a:extLst>
          </p:cNvPr>
          <p:cNvSpPr/>
          <p:nvPr/>
        </p:nvSpPr>
        <p:spPr>
          <a:xfrm>
            <a:off x="2134651" y="2474303"/>
            <a:ext cx="4118610" cy="3805167"/>
          </a:xfrm>
          <a:prstGeom prst="snipRoundRect">
            <a:avLst>
              <a:gd name="adj1" fmla="val 8334"/>
              <a:gd name="adj2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3E47B94-F0BF-304B-868F-443F3F77E381}"/>
              </a:ext>
            </a:extLst>
          </p:cNvPr>
          <p:cNvSpPr txBox="1"/>
          <p:nvPr/>
        </p:nvSpPr>
        <p:spPr>
          <a:xfrm>
            <a:off x="2096897" y="2622852"/>
            <a:ext cx="4118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n-GB" sz="2200" b="1" noProof="0" dirty="0">
                <a:solidFill>
                  <a:schemeClr val="bg1"/>
                </a:solidFill>
              </a:rPr>
              <a:t>Dossier specific folder</a:t>
            </a:r>
          </a:p>
        </p:txBody>
      </p:sp>
      <p:sp>
        <p:nvSpPr>
          <p:cNvPr id="44" name="Dokument 43">
            <a:extLst>
              <a:ext uri="{FF2B5EF4-FFF2-40B4-BE49-F238E27FC236}">
                <a16:creationId xmlns:a16="http://schemas.microsoft.com/office/drawing/2014/main" id="{9C7B1693-E27F-B14F-8B08-8ADDB544B442}"/>
              </a:ext>
            </a:extLst>
          </p:cNvPr>
          <p:cNvSpPr/>
          <p:nvPr/>
        </p:nvSpPr>
        <p:spPr>
          <a:xfrm>
            <a:off x="3180408" y="3231480"/>
            <a:ext cx="2010135" cy="1072325"/>
          </a:xfrm>
          <a:prstGeom prst="flowChartDocumen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Dossier documentation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1234856-BBCC-D34D-823C-2B260D45CE8A}"/>
              </a:ext>
            </a:extLst>
          </p:cNvPr>
          <p:cNvGrpSpPr/>
          <p:nvPr/>
        </p:nvGrpSpPr>
        <p:grpSpPr>
          <a:xfrm>
            <a:off x="5190541" y="3455859"/>
            <a:ext cx="4186684" cy="430887"/>
            <a:chOff x="5190541" y="3455859"/>
            <a:chExt cx="4186684" cy="430887"/>
          </a:xfrm>
        </p:grpSpPr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2F322475-0ED1-2D44-8D2E-7437BAABC9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0541" y="3696028"/>
              <a:ext cx="4186684" cy="3037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02EFDE15-8D77-E243-9EFA-0100892FBD9F}"/>
                </a:ext>
              </a:extLst>
            </p:cNvPr>
            <p:cNvSpPr txBox="1"/>
            <p:nvPr/>
          </p:nvSpPr>
          <p:spPr>
            <a:xfrm>
              <a:off x="7143156" y="3455859"/>
              <a:ext cx="1439818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buClr>
                  <a:schemeClr val="accent5"/>
                </a:buClr>
                <a:defRPr sz="2400"/>
              </a:lvl1pPr>
            </a:lstStyle>
            <a:p>
              <a:pPr algn="ctr"/>
              <a:r>
                <a:rPr lang="en-GB" sz="2200" dirty="0"/>
                <a:t>Download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45A016D-5D59-6643-9B49-F2D723FADC62}"/>
              </a:ext>
            </a:extLst>
          </p:cNvPr>
          <p:cNvGrpSpPr/>
          <p:nvPr/>
        </p:nvGrpSpPr>
        <p:grpSpPr>
          <a:xfrm>
            <a:off x="8942637" y="2194099"/>
            <a:ext cx="3088948" cy="1831980"/>
            <a:chOff x="8942637" y="2194099"/>
            <a:chExt cx="3088948" cy="1831980"/>
          </a:xfrm>
        </p:grpSpPr>
        <p:sp>
          <p:nvSpPr>
            <p:cNvPr id="24" name="Würfel 23">
              <a:extLst>
                <a:ext uri="{FF2B5EF4-FFF2-40B4-BE49-F238E27FC236}">
                  <a16:creationId xmlns:a16="http://schemas.microsoft.com/office/drawing/2014/main" id="{8F08AB88-2F53-4043-B089-FCF9D0BF78A2}"/>
                </a:ext>
              </a:extLst>
            </p:cNvPr>
            <p:cNvSpPr/>
            <p:nvPr/>
          </p:nvSpPr>
          <p:spPr>
            <a:xfrm>
              <a:off x="9377225" y="2968262"/>
              <a:ext cx="2159219" cy="1057817"/>
            </a:xfrm>
            <a:prstGeom prst="cub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Experts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3281C12-FE8D-B348-A85E-C4E3AF867AD2}"/>
                </a:ext>
              </a:extLst>
            </p:cNvPr>
            <p:cNvSpPr txBox="1"/>
            <p:nvPr/>
          </p:nvSpPr>
          <p:spPr>
            <a:xfrm>
              <a:off x="11041303" y="2194099"/>
              <a:ext cx="9902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8CC29"/>
                </a:buClr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8CC29">
                      <a:lumMod val="75000"/>
                    </a:srgbClr>
                  </a:solidFill>
                  <a:effectLst/>
                  <a:uLnTx/>
                  <a:uFillTx/>
                  <a:latin typeface="Wingdings" pitchFamily="2" charset="2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B6C7191A-BB80-144B-92C0-751F24893721}"/>
                </a:ext>
              </a:extLst>
            </p:cNvPr>
            <p:cNvSpPr txBox="1"/>
            <p:nvPr/>
          </p:nvSpPr>
          <p:spPr>
            <a:xfrm>
              <a:off x="8942637" y="2197698"/>
              <a:ext cx="25332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en-GB" sz="1700" noProof="0" dirty="0"/>
                <a:t>Secretariat provides access rights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C2C403F-D202-594B-9C08-C74A45D79939}"/>
              </a:ext>
            </a:extLst>
          </p:cNvPr>
          <p:cNvGrpSpPr/>
          <p:nvPr/>
        </p:nvGrpSpPr>
        <p:grpSpPr>
          <a:xfrm>
            <a:off x="3180406" y="4026080"/>
            <a:ext cx="7144201" cy="1186486"/>
            <a:chOff x="3180406" y="4026080"/>
            <a:chExt cx="7144201" cy="1186486"/>
          </a:xfrm>
        </p:grpSpPr>
        <p:sp>
          <p:nvSpPr>
            <p:cNvPr id="14" name="Dokument 13">
              <a:extLst>
                <a:ext uri="{FF2B5EF4-FFF2-40B4-BE49-F238E27FC236}">
                  <a16:creationId xmlns:a16="http://schemas.microsoft.com/office/drawing/2014/main" id="{EF348D2B-6034-9848-83EE-DBA0E883CC75}"/>
                </a:ext>
              </a:extLst>
            </p:cNvPr>
            <p:cNvSpPr/>
            <p:nvPr/>
          </p:nvSpPr>
          <p:spPr>
            <a:xfrm>
              <a:off x="3180406" y="4445012"/>
              <a:ext cx="2010136" cy="767554"/>
            </a:xfrm>
            <a:prstGeom prst="flowChartDocumen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Decision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(only CECP)</a:t>
              </a:r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CEFD5441-898C-154E-A467-EC800D0F222E}"/>
                </a:ext>
              </a:extLst>
            </p:cNvPr>
            <p:cNvGrpSpPr/>
            <p:nvPr/>
          </p:nvGrpSpPr>
          <p:grpSpPr>
            <a:xfrm>
              <a:off x="5190542" y="4026080"/>
              <a:ext cx="5134065" cy="977567"/>
              <a:chOff x="5190542" y="4026080"/>
              <a:chExt cx="5134065" cy="977567"/>
            </a:xfrm>
          </p:grpSpPr>
          <p:cxnSp>
            <p:nvCxnSpPr>
              <p:cNvPr id="20" name="Gewinkelte Verbindung 19">
                <a:extLst>
                  <a:ext uri="{FF2B5EF4-FFF2-40B4-BE49-F238E27FC236}">
                    <a16:creationId xmlns:a16="http://schemas.microsoft.com/office/drawing/2014/main" id="{1A867629-9535-0742-B7CD-47C670E5CD4D}"/>
                  </a:ext>
                </a:extLst>
              </p:cNvPr>
              <p:cNvCxnSpPr>
                <a:cxnSpLocks/>
                <a:stCxn id="24" idx="3"/>
                <a:endCxn id="14" idx="3"/>
              </p:cNvCxnSpPr>
              <p:nvPr/>
            </p:nvCxnSpPr>
            <p:spPr>
              <a:xfrm rot="5400000">
                <a:off x="7356220" y="1860402"/>
                <a:ext cx="802710" cy="5134065"/>
              </a:xfrm>
              <a:prstGeom prst="bentConnector2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1FF15052-811C-C044-887D-C3D36A30E5AC}"/>
                  </a:ext>
                </a:extLst>
              </p:cNvPr>
              <p:cNvSpPr txBox="1"/>
              <p:nvPr/>
            </p:nvSpPr>
            <p:spPr>
              <a:xfrm>
                <a:off x="7323494" y="4572760"/>
                <a:ext cx="1079142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buClr>
                    <a:schemeClr val="accent5"/>
                  </a:buClr>
                  <a:defRPr sz="2400"/>
                </a:lvl1pPr>
              </a:lstStyle>
              <a:p>
                <a:pPr algn="ctr"/>
                <a:r>
                  <a:rPr lang="en-GB" sz="2200" dirty="0"/>
                  <a:t>Upload</a:t>
                </a:r>
              </a:p>
            </p:txBody>
          </p:sp>
        </p:grp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0490B4-4432-1842-AB6A-E26E1A1025A6}"/>
              </a:ext>
            </a:extLst>
          </p:cNvPr>
          <p:cNvGrpSpPr/>
          <p:nvPr/>
        </p:nvGrpSpPr>
        <p:grpSpPr>
          <a:xfrm>
            <a:off x="3180406" y="4026078"/>
            <a:ext cx="7144202" cy="2120605"/>
            <a:chOff x="3180406" y="4026078"/>
            <a:chExt cx="7144202" cy="2120605"/>
          </a:xfrm>
        </p:grpSpPr>
        <p:sp>
          <p:nvSpPr>
            <p:cNvPr id="34" name="Dokument 33">
              <a:extLst>
                <a:ext uri="{FF2B5EF4-FFF2-40B4-BE49-F238E27FC236}">
                  <a16:creationId xmlns:a16="http://schemas.microsoft.com/office/drawing/2014/main" id="{A2E4C17B-01D6-9E40-8656-393AF2B751ED}"/>
                </a:ext>
              </a:extLst>
            </p:cNvPr>
            <p:cNvSpPr/>
            <p:nvPr/>
          </p:nvSpPr>
          <p:spPr>
            <a:xfrm>
              <a:off x="3180406" y="5379129"/>
              <a:ext cx="2010135" cy="767554"/>
            </a:xfrm>
            <a:prstGeom prst="flowChartDocumen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Opinion / View</a:t>
              </a: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254F889F-2D06-2B47-95FC-1F80F96A50A4}"/>
                </a:ext>
              </a:extLst>
            </p:cNvPr>
            <p:cNvGrpSpPr/>
            <p:nvPr/>
          </p:nvGrpSpPr>
          <p:grpSpPr>
            <a:xfrm>
              <a:off x="5190542" y="4026078"/>
              <a:ext cx="5134066" cy="1930564"/>
              <a:chOff x="5190542" y="4026078"/>
              <a:chExt cx="5134066" cy="1930564"/>
            </a:xfrm>
          </p:grpSpPr>
          <p:cxnSp>
            <p:nvCxnSpPr>
              <p:cNvPr id="35" name="Gewinkelte Verbindung 34">
                <a:extLst>
                  <a:ext uri="{FF2B5EF4-FFF2-40B4-BE49-F238E27FC236}">
                    <a16:creationId xmlns:a16="http://schemas.microsoft.com/office/drawing/2014/main" id="{E0727B77-9B11-3F45-81EC-74EB91CC90AF}"/>
                  </a:ext>
                </a:extLst>
              </p:cNvPr>
              <p:cNvCxnSpPr>
                <a:cxnSpLocks/>
                <a:stCxn id="24" idx="3"/>
                <a:endCxn id="34" idx="3"/>
              </p:cNvCxnSpPr>
              <p:nvPr/>
            </p:nvCxnSpPr>
            <p:spPr>
              <a:xfrm rot="5400000">
                <a:off x="6889161" y="2327459"/>
                <a:ext cx="1736827" cy="5134066"/>
              </a:xfrm>
              <a:prstGeom prst="bentConnector2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CA2C6E53-4896-4346-A5B8-EAFA34F02FAE}"/>
                  </a:ext>
                </a:extLst>
              </p:cNvPr>
              <p:cNvSpPr txBox="1"/>
              <p:nvPr/>
            </p:nvSpPr>
            <p:spPr>
              <a:xfrm>
                <a:off x="7295218" y="5525755"/>
                <a:ext cx="1135694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5"/>
                  </a:buClr>
                </a:pPr>
                <a:r>
                  <a:rPr lang="en-GB" sz="2200" noProof="0" dirty="0"/>
                  <a:t>Upload</a:t>
                </a:r>
              </a:p>
            </p:txBody>
          </p:sp>
        </p:grpSp>
      </p:grpSp>
      <p:pic>
        <p:nvPicPr>
          <p:cNvPr id="18" name="slide_034" descr="slide_034">
            <a:hlinkClick r:id="" action="ppaction://media"/>
            <a:extLst>
              <a:ext uri="{FF2B5EF4-FFF2-40B4-BE49-F238E27FC236}">
                <a16:creationId xmlns:a16="http://schemas.microsoft.com/office/drawing/2014/main" id="{705CCB5E-5B20-FF4D-9303-56EC08DB2C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3556" y="-105132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2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05"/>
    </mc:Choice>
    <mc:Fallback xmlns="">
      <p:transition spd="slow" advTm="57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18"/>
        <p14:stopEvt time="55931" objId="18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851666" y="240879"/>
            <a:ext cx="10263893" cy="975360"/>
          </a:xfrm>
          <a:prstGeom prst="rect">
            <a:avLst/>
          </a:prstGeom>
        </p:spPr>
        <p:txBody>
          <a:bodyPr vert="horz" lIns="91440" tIns="45720" rIns="9144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Term of office &amp; renewal of term</a:t>
            </a:r>
            <a:endParaRPr lang="en-GB" dirty="0"/>
          </a:p>
        </p:txBody>
      </p:sp>
      <p:grpSp>
        <p:nvGrpSpPr>
          <p:cNvPr id="6" name="Agrupar 5"/>
          <p:cNvGrpSpPr/>
          <p:nvPr/>
        </p:nvGrpSpPr>
        <p:grpSpPr>
          <a:xfrm>
            <a:off x="1771841" y="1602471"/>
            <a:ext cx="8648319" cy="689915"/>
            <a:chOff x="893675" y="1912949"/>
            <a:chExt cx="2487890" cy="1097593"/>
          </a:xfrm>
        </p:grpSpPr>
        <p:sp>
          <p:nvSpPr>
            <p:cNvPr id="7" name="Rectángulo redondeado 6"/>
            <p:cNvSpPr/>
            <p:nvPr/>
          </p:nvSpPr>
          <p:spPr>
            <a:xfrm>
              <a:off x="951397" y="1912949"/>
              <a:ext cx="2430168" cy="109759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893675" y="2079013"/>
              <a:ext cx="2367455" cy="734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es-ES" sz="2400" noProof="0" dirty="0">
                  <a:solidFill>
                    <a:srgbClr val="080808"/>
                  </a:solidFill>
                </a:rPr>
                <a:t>TERM OF OFFICE AND RENEWAL OF TERM</a:t>
              </a:r>
            </a:p>
          </p:txBody>
        </p:sp>
      </p:grpSp>
      <p:sp>
        <p:nvSpPr>
          <p:cNvPr id="11" name="Rectángulo redondeado 10"/>
          <p:cNvSpPr/>
          <p:nvPr/>
        </p:nvSpPr>
        <p:spPr>
          <a:xfrm>
            <a:off x="1968857" y="2488562"/>
            <a:ext cx="4041650" cy="689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redondeado 12"/>
          <p:cNvSpPr/>
          <p:nvPr/>
        </p:nvSpPr>
        <p:spPr>
          <a:xfrm>
            <a:off x="1980149" y="2510828"/>
            <a:ext cx="4030356" cy="4112393"/>
          </a:xfrm>
          <a:prstGeom prst="roundRect">
            <a:avLst>
              <a:gd name="adj" fmla="val 2039"/>
            </a:avLst>
          </a:prstGeom>
          <a:noFill/>
          <a:ln w="38100" cmpd="sng">
            <a:solidFill>
              <a:srgbClr val="F1A7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A95A149-D1A4-4638-888E-B6DC4DD97245}"/>
              </a:ext>
            </a:extLst>
          </p:cNvPr>
          <p:cNvGrpSpPr/>
          <p:nvPr/>
        </p:nvGrpSpPr>
        <p:grpSpPr>
          <a:xfrm>
            <a:off x="1957643" y="2651817"/>
            <a:ext cx="4025970" cy="3977137"/>
            <a:chOff x="1984537" y="2625216"/>
            <a:chExt cx="4025970" cy="3977137"/>
          </a:xfrm>
        </p:grpSpPr>
        <p:sp>
          <p:nvSpPr>
            <p:cNvPr id="12" name="CuadroTexto 11"/>
            <p:cNvSpPr txBox="1"/>
            <p:nvPr/>
          </p:nvSpPr>
          <p:spPr>
            <a:xfrm>
              <a:off x="1984537" y="2625216"/>
              <a:ext cx="3809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es-ES" sz="2400" noProof="0" dirty="0">
                  <a:solidFill>
                    <a:srgbClr val="080808"/>
                  </a:solidFill>
                </a:rPr>
                <a:t>EXPERT PANELS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2015895" y="3278366"/>
              <a:ext cx="3994612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ts val="1200"/>
                </a:spcBef>
                <a:buClr>
                  <a:srgbClr val="F1A798"/>
                </a:buClr>
                <a:buSzPct val="150000"/>
                <a:buFont typeface="Arial"/>
                <a:buChar char="•"/>
              </a:pPr>
              <a:r>
                <a:rPr lang="en-GB" sz="2000" dirty="0">
                  <a:solidFill>
                    <a:srgbClr val="000000"/>
                  </a:solidFill>
                </a:rPr>
                <a:t>Experts are appointed for a maximum of </a:t>
              </a:r>
              <a:r>
                <a:rPr lang="en-GB" sz="2000" dirty="0">
                  <a:solidFill>
                    <a:srgbClr val="FF3300"/>
                  </a:solidFill>
                </a:rPr>
                <a:t>3 years </a:t>
              </a:r>
              <a:r>
                <a:rPr lang="en-GB" sz="2000" dirty="0">
                  <a:solidFill>
                    <a:schemeClr val="tx1">
                      <a:lumMod val="50000"/>
                    </a:schemeClr>
                  </a:solidFill>
                </a:rPr>
                <a:t>and their term can be renewed if the conditions for membership are still fulfilled.</a:t>
              </a:r>
            </a:p>
            <a:p>
              <a:pPr marL="342900" indent="-342900">
                <a:spcBef>
                  <a:spcPts val="1200"/>
                </a:spcBef>
                <a:buClr>
                  <a:srgbClr val="F1A798"/>
                </a:buClr>
                <a:buSzPct val="150000"/>
                <a:buFont typeface="Arial"/>
                <a:buChar char="•"/>
              </a:pPr>
              <a:r>
                <a:rPr lang="en-GB" sz="2000" dirty="0">
                  <a:solidFill>
                    <a:srgbClr val="080808"/>
                  </a:solidFill>
                </a:rPr>
                <a:t>If experts resign before end of term: Secretariat seeks to assign experts from central list for the remaining duration of the term</a:t>
              </a:r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6475903" y="2526375"/>
            <a:ext cx="3888271" cy="2582916"/>
            <a:chOff x="1222923" y="2273588"/>
            <a:chExt cx="3888271" cy="2582916"/>
          </a:xfrm>
        </p:grpSpPr>
        <p:sp>
          <p:nvSpPr>
            <p:cNvPr id="17" name="Rectángulo redondeado 16"/>
            <p:cNvSpPr/>
            <p:nvPr/>
          </p:nvSpPr>
          <p:spPr>
            <a:xfrm>
              <a:off x="1222923" y="2273588"/>
              <a:ext cx="3888270" cy="689915"/>
            </a:xfrm>
            <a:prstGeom prst="roundRect">
              <a:avLst/>
            </a:prstGeom>
            <a:solidFill>
              <a:srgbClr val="FFAB3E"/>
            </a:solidFill>
            <a:ln>
              <a:solidFill>
                <a:srgbClr val="FFAB3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1238602" y="2383346"/>
              <a:ext cx="3809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es-ES" sz="2400" noProof="0" dirty="0">
                  <a:solidFill>
                    <a:srgbClr val="080808"/>
                  </a:solidFill>
                </a:rPr>
                <a:t>CENTRAL LIST</a:t>
              </a:r>
            </a:p>
          </p:txBody>
        </p:sp>
        <p:sp>
          <p:nvSpPr>
            <p:cNvPr id="19" name="Rectángulo redondeado 18"/>
            <p:cNvSpPr/>
            <p:nvPr/>
          </p:nvSpPr>
          <p:spPr>
            <a:xfrm>
              <a:off x="1234216" y="2279459"/>
              <a:ext cx="3876978" cy="2577045"/>
            </a:xfrm>
            <a:prstGeom prst="roundRect">
              <a:avLst>
                <a:gd name="adj" fmla="val 2039"/>
              </a:avLst>
            </a:prstGeom>
            <a:noFill/>
            <a:ln w="38100" cmpd="sng">
              <a:solidFill>
                <a:srgbClr val="FFAB3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1269960" y="3026222"/>
              <a:ext cx="3841234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ts val="1200"/>
                </a:spcBef>
                <a:buClr>
                  <a:srgbClr val="FFAB3E"/>
                </a:buClr>
                <a:buSzPct val="150000"/>
                <a:buFont typeface="Arial"/>
                <a:buChar char="•"/>
              </a:pPr>
              <a:r>
                <a:rPr lang="en-GB" sz="2000" dirty="0">
                  <a:solidFill>
                    <a:srgbClr val="000000"/>
                  </a:solidFill>
                </a:rPr>
                <a:t>Validity - </a:t>
              </a:r>
              <a:r>
                <a:rPr lang="en-GB" sz="2000" dirty="0">
                  <a:solidFill>
                    <a:srgbClr val="FF3300"/>
                  </a:solidFill>
                </a:rPr>
                <a:t>5 years </a:t>
              </a:r>
              <a:r>
                <a:rPr lang="en-GB" sz="2000" dirty="0">
                  <a:solidFill>
                    <a:srgbClr val="080808"/>
                  </a:solidFill>
                </a:rPr>
                <a:t>from the date of its establishment</a:t>
              </a:r>
            </a:p>
            <a:p>
              <a:pPr marL="342900" indent="-342900">
                <a:spcBef>
                  <a:spcPts val="1200"/>
                </a:spcBef>
                <a:buClr>
                  <a:srgbClr val="FFAB3E"/>
                </a:buClr>
                <a:buSzPct val="150000"/>
                <a:buFont typeface="Arial"/>
                <a:buChar char="•"/>
              </a:pPr>
              <a:r>
                <a:rPr lang="en-US" sz="2000" dirty="0">
                  <a:solidFill>
                    <a:srgbClr val="080808"/>
                  </a:solidFill>
                </a:rPr>
                <a:t>Date of validity will be published on the Commission webpage</a:t>
              </a:r>
              <a:endParaRPr lang="en-GB" sz="2000" dirty="0">
                <a:solidFill>
                  <a:srgbClr val="080808"/>
                </a:solidFill>
              </a:endParaRPr>
            </a:p>
          </p:txBody>
        </p:sp>
      </p:grpSp>
      <p:pic>
        <p:nvPicPr>
          <p:cNvPr id="9" name="slide_035" descr="slide_035">
            <a:hlinkClick r:id="" action="ppaction://media"/>
            <a:extLst>
              <a:ext uri="{FF2B5EF4-FFF2-40B4-BE49-F238E27FC236}">
                <a16:creationId xmlns:a16="http://schemas.microsoft.com/office/drawing/2014/main" id="{A8B04785-8591-754F-93AA-6253C3A087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7520" y="-107640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64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32"/>
    </mc:Choice>
    <mc:Fallback xmlns="">
      <p:transition spd="slow" advTm="7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9"/>
        <p14:stopEvt time="73844" objId="9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3D46D73-15F8-CC44-B5D6-48289EF5E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44" y="587850"/>
            <a:ext cx="6173718" cy="782357"/>
          </a:xfrm>
        </p:spPr>
        <p:txBody>
          <a:bodyPr/>
          <a:lstStyle/>
          <a:p>
            <a:r>
              <a:rPr lang="de-DE" dirty="0"/>
              <a:t>Information from stakeholders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F7C00E70-B541-2A43-AAE9-81C6197353D1}"/>
              </a:ext>
            </a:extLst>
          </p:cNvPr>
          <p:cNvSpPr txBox="1">
            <a:spLocks/>
          </p:cNvSpPr>
          <p:nvPr/>
        </p:nvSpPr>
        <p:spPr>
          <a:xfrm>
            <a:off x="720657" y="1555517"/>
            <a:ext cx="5837380" cy="22438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1325" lvl="1" indent="-441325">
              <a:spcAft>
                <a:spcPts val="0"/>
              </a:spcAft>
              <a:buClr>
                <a:srgbClr val="FF3300"/>
              </a:buClr>
              <a:buSzPct val="150000"/>
            </a:pPr>
            <a:endParaRPr lang="en-GB" sz="2200" dirty="0"/>
          </a:p>
          <a:p>
            <a:pPr marL="342900" lvl="1" indent="-342900">
              <a:spcAft>
                <a:spcPts val="2400"/>
              </a:spcAft>
              <a:buSzPct val="150000"/>
            </a:pPr>
            <a:r>
              <a:rPr lang="en-GB" sz="2200" dirty="0"/>
              <a:t>Expert panels must consider all relevant information provided by </a:t>
            </a:r>
            <a:r>
              <a:rPr lang="en-GB" sz="2800" dirty="0">
                <a:solidFill>
                  <a:srgbClr val="0070C0"/>
                </a:solidFill>
              </a:rPr>
              <a:t>stakeholders </a:t>
            </a:r>
            <a:r>
              <a:rPr lang="en-GB" sz="2200" dirty="0"/>
              <a:t>(e.g., patients’ organisations and healthcare professionals) when preparing their scientific opinions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64676" y="31899"/>
            <a:ext cx="9239479" cy="6572564"/>
            <a:chOff x="2764676" y="31899"/>
            <a:chExt cx="9239479" cy="65725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17610" y="3633730"/>
              <a:ext cx="3519549" cy="2105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8625" y="31899"/>
              <a:ext cx="2745530" cy="241562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F0A17761-87C5-49B7-975C-7A98ACA1156F}"/>
                </a:ext>
              </a:extLst>
            </p:cNvPr>
            <p:cNvSpPr txBox="1"/>
            <p:nvPr/>
          </p:nvSpPr>
          <p:spPr>
            <a:xfrm>
              <a:off x="8111414" y="2475930"/>
              <a:ext cx="1778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it-IT" sz="2400" b="1" noProof="0" dirty="0"/>
                <a:t>Secretariat</a:t>
              </a:r>
              <a:endParaRPr lang="en-GB" sz="2400" b="1" noProof="0" dirty="0"/>
            </a:p>
          </p:txBody>
        </p:sp>
        <p:sp>
          <p:nvSpPr>
            <p:cNvPr id="6" name="Freccia in giù 5">
              <a:extLst>
                <a:ext uri="{FF2B5EF4-FFF2-40B4-BE49-F238E27FC236}">
                  <a16:creationId xmlns:a16="http://schemas.microsoft.com/office/drawing/2014/main" id="{EB1F1B52-923B-4E2F-8C36-F2A98EF41546}"/>
                </a:ext>
              </a:extLst>
            </p:cNvPr>
            <p:cNvSpPr/>
            <p:nvPr/>
          </p:nvSpPr>
          <p:spPr>
            <a:xfrm>
              <a:off x="8771856" y="2956694"/>
              <a:ext cx="338438" cy="842682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ccia in giù 27">
              <a:extLst>
                <a:ext uri="{FF2B5EF4-FFF2-40B4-BE49-F238E27FC236}">
                  <a16:creationId xmlns:a16="http://schemas.microsoft.com/office/drawing/2014/main" id="{A84F5DB0-D0AB-4B70-A93E-856873F839CE}"/>
                </a:ext>
              </a:extLst>
            </p:cNvPr>
            <p:cNvSpPr/>
            <p:nvPr/>
          </p:nvSpPr>
          <p:spPr>
            <a:xfrm rot="2472802">
              <a:off x="9029835" y="1618790"/>
              <a:ext cx="309735" cy="899564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C24F76D4-44B8-4E05-B863-F05387A29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99767" y="5532191"/>
              <a:ext cx="1031217" cy="990980"/>
            </a:xfrm>
            <a:prstGeom prst="rect">
              <a:avLst/>
            </a:prstGeom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375DA571-DDA3-407B-81DA-59FE28A5C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83101">
              <a:off x="6565029" y="5613483"/>
              <a:ext cx="1031217" cy="990980"/>
            </a:xfrm>
            <a:prstGeom prst="rect">
              <a:avLst/>
            </a:prstGeom>
          </p:spPr>
        </p:pic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39941970-379A-44C8-A02C-988523B71F9F}"/>
                </a:ext>
              </a:extLst>
            </p:cNvPr>
            <p:cNvSpPr txBox="1"/>
            <p:nvPr/>
          </p:nvSpPr>
          <p:spPr>
            <a:xfrm>
              <a:off x="6719709" y="4667619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it-IT" b="1" noProof="0" dirty="0"/>
                <a:t>Expert panels</a:t>
              </a:r>
              <a:endParaRPr lang="en-GB" b="1" noProof="0" dirty="0"/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C3DCF0EB-6256-4125-A0B3-6A9CBA86179B}"/>
                </a:ext>
              </a:extLst>
            </p:cNvPr>
            <p:cNvSpPr txBox="1"/>
            <p:nvPr/>
          </p:nvSpPr>
          <p:spPr>
            <a:xfrm>
              <a:off x="2764676" y="5879620"/>
              <a:ext cx="27639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chemeClr val="accent5"/>
                </a:buClr>
              </a:pPr>
              <a:r>
                <a:rPr lang="en-GB" sz="1600" b="1" dirty="0"/>
                <a:t>Scientific opinions (CECP) and views (PECP)</a:t>
              </a:r>
              <a:endParaRPr lang="en-GB" sz="1600" b="1" noProof="0" dirty="0"/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0DFB236A-47F3-4B45-AD2D-42F852593893}"/>
                </a:ext>
              </a:extLst>
            </p:cNvPr>
            <p:cNvSpPr txBox="1"/>
            <p:nvPr/>
          </p:nvSpPr>
          <p:spPr>
            <a:xfrm>
              <a:off x="7707424" y="1184443"/>
              <a:ext cx="15512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chemeClr val="accent5"/>
                </a:buClr>
              </a:pPr>
              <a:r>
                <a:rPr lang="en-GB" sz="1600" b="1" dirty="0"/>
                <a:t>Stakeholders’ input</a:t>
              </a:r>
              <a:endParaRPr lang="en-GB" sz="1600" b="1" noProof="0" dirty="0"/>
            </a:p>
          </p:txBody>
        </p:sp>
        <p:sp>
          <p:nvSpPr>
            <p:cNvPr id="39" name="Freccia angolare in su 38">
              <a:extLst>
                <a:ext uri="{FF2B5EF4-FFF2-40B4-BE49-F238E27FC236}">
                  <a16:creationId xmlns:a16="http://schemas.microsoft.com/office/drawing/2014/main" id="{D0DCF0B2-B3AC-49E2-82A4-2FB1C9B8E22D}"/>
                </a:ext>
              </a:extLst>
            </p:cNvPr>
            <p:cNvSpPr/>
            <p:nvPr/>
          </p:nvSpPr>
          <p:spPr>
            <a:xfrm rot="16200000" flipH="1">
              <a:off x="8072502" y="5531469"/>
              <a:ext cx="700866" cy="1155009"/>
            </a:xfrm>
            <a:prstGeom prst="bentUp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20657" y="3968874"/>
            <a:ext cx="53129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2200" dirty="0"/>
              <a:t>Where available, this information will be provided by the Secretariat</a:t>
            </a:r>
          </a:p>
          <a:p>
            <a:pPr>
              <a:buClr>
                <a:schemeClr val="accent5"/>
              </a:buClr>
            </a:pPr>
            <a:endParaRPr lang="en-GB" sz="2400" noProof="0" dirty="0"/>
          </a:p>
        </p:txBody>
      </p:sp>
      <p:pic>
        <p:nvPicPr>
          <p:cNvPr id="10" name="Audio Recording 21 Oct 2020 at 14:36:42" descr="Audio Recording 21 Oct 2020 at 14:36:42">
            <a:hlinkClick r:id="" action="ppaction://media"/>
            <a:extLst>
              <a:ext uri="{FF2B5EF4-FFF2-40B4-BE49-F238E27FC236}">
                <a16:creationId xmlns:a16="http://schemas.microsoft.com/office/drawing/2014/main" id="{2989DB90-88D9-4E41-966C-CB57EBDF74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70767" y="-114496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78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52"/>
    </mc:Choice>
    <mc:Fallback xmlns="">
      <p:transition spd="slow" advTm="38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10"/>
        <p14:stopEvt time="37270" objId="10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1866F9-2704-D74F-A013-19C807189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270" y="2001027"/>
            <a:ext cx="7196447" cy="2093933"/>
          </a:xfrm>
        </p:spPr>
        <p:txBody>
          <a:bodyPr/>
          <a:lstStyle/>
          <a:p>
            <a:pPr marL="114300" indent="0">
              <a:spcAft>
                <a:spcPts val="0"/>
              </a:spcAft>
              <a:buClr>
                <a:srgbClr val="7030A0"/>
              </a:buClr>
              <a:buSzPct val="150000"/>
              <a:buNone/>
            </a:pPr>
            <a:r>
              <a:rPr lang="en-GB" sz="2000" b="1" dirty="0"/>
              <a:t>Written procedure</a:t>
            </a:r>
            <a:r>
              <a:rPr lang="en-GB" sz="2000" dirty="0"/>
              <a:t> is always used to delivery of:</a:t>
            </a:r>
          </a:p>
          <a:p>
            <a:pPr marL="808038" lvl="1" indent="-350838">
              <a:spcAft>
                <a:spcPts val="0"/>
              </a:spcAft>
              <a:buClr>
                <a:schemeClr val="accent6"/>
              </a:buClr>
              <a:buSzPct val="150000"/>
            </a:pPr>
            <a:r>
              <a:rPr lang="en-GB" dirty="0"/>
              <a:t>Scientific opinions in response to CECP</a:t>
            </a:r>
          </a:p>
          <a:p>
            <a:pPr marL="808038" lvl="1" indent="-350838">
              <a:spcAft>
                <a:spcPts val="0"/>
              </a:spcAft>
              <a:buClr>
                <a:schemeClr val="accent6"/>
              </a:buClr>
              <a:buSzPct val="150000"/>
            </a:pPr>
            <a:r>
              <a:rPr lang="en-GB" dirty="0"/>
              <a:t>Scientific views in response to PECP</a:t>
            </a:r>
          </a:p>
          <a:p>
            <a:pPr marL="82550" lvl="1" indent="0">
              <a:spcAft>
                <a:spcPts val="0"/>
              </a:spcAft>
              <a:buClr>
                <a:srgbClr val="FF3300"/>
              </a:buClr>
              <a:buSzPct val="150000"/>
              <a:buNone/>
            </a:pPr>
            <a:endParaRPr lang="en-GB" dirty="0"/>
          </a:p>
          <a:p>
            <a:pPr marL="82550" lvl="1" indent="0">
              <a:spcAft>
                <a:spcPts val="0"/>
              </a:spcAft>
              <a:buClr>
                <a:srgbClr val="FF3300"/>
              </a:buClr>
              <a:buSzPct val="150000"/>
              <a:buNone/>
            </a:pPr>
            <a:r>
              <a:rPr lang="en-GB" sz="1950" b="1" i="1" dirty="0"/>
              <a:t>No physical meetings will take place for routine</a:t>
            </a:r>
            <a:br>
              <a:rPr lang="en-GB" sz="1950" b="1" i="1" dirty="0"/>
            </a:br>
            <a:r>
              <a:rPr lang="en-GB" sz="1950" b="1" i="1" dirty="0"/>
              <a:t>regulatory advice due to legal timelines and the fact that </a:t>
            </a:r>
            <a:br>
              <a:rPr lang="en-GB" sz="1950" b="1" i="1" dirty="0"/>
            </a:br>
            <a:r>
              <a:rPr lang="en-GB" sz="1950" b="1" i="1" dirty="0"/>
              <a:t>conformity assessment is delegated to Notified Bodies</a:t>
            </a:r>
          </a:p>
          <a:p>
            <a:pPr marL="114300" indent="0">
              <a:spcAft>
                <a:spcPts val="0"/>
              </a:spcAft>
              <a:buClr>
                <a:srgbClr val="FF3300"/>
              </a:buClr>
              <a:buSzPct val="150000"/>
              <a:buNone/>
            </a:pP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F6B735-2409-D342-B994-5CE0CFF8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66" y="302508"/>
            <a:ext cx="10263893" cy="782357"/>
          </a:xfrm>
        </p:spPr>
        <p:txBody>
          <a:bodyPr anchor="ctr"/>
          <a:lstStyle/>
          <a:p>
            <a:r>
              <a:rPr lang="en-GB" dirty="0"/>
              <a:t>Provision of advice by written procedure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B603ED3-DC31-394F-9669-62F0AF2640B2}"/>
              </a:ext>
            </a:extLst>
          </p:cNvPr>
          <p:cNvSpPr/>
          <p:nvPr/>
        </p:nvSpPr>
        <p:spPr>
          <a:xfrm>
            <a:off x="174170" y="1532709"/>
            <a:ext cx="11739155" cy="444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70C0"/>
                </a:solidFill>
              </a:rPr>
              <a:t>CECP &amp; PECP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4170" y="4480648"/>
            <a:ext cx="11739155" cy="1596550"/>
            <a:chOff x="174170" y="4480648"/>
            <a:chExt cx="11739155" cy="1596550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FDB9F607-1DCF-4DAC-8091-3C1350F5F28D}"/>
                </a:ext>
              </a:extLst>
            </p:cNvPr>
            <p:cNvSpPr txBox="1"/>
            <p:nvPr/>
          </p:nvSpPr>
          <p:spPr>
            <a:xfrm>
              <a:off x="907270" y="5061535"/>
              <a:ext cx="107620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en-GB" sz="2000" b="1" dirty="0"/>
                <a:t>Ad hoc advice </a:t>
              </a:r>
              <a:r>
                <a:rPr lang="en-GB" sz="2000" dirty="0"/>
                <a:t>(e.g., contribution to common specifications, guidance documents) </a:t>
              </a:r>
              <a:br>
                <a:rPr lang="en-GB" sz="2000" dirty="0"/>
              </a:br>
              <a:r>
                <a:rPr lang="en-GB" sz="2000" dirty="0"/>
                <a:t>may be based on both, physical meetings and written procedure</a:t>
              </a:r>
            </a:p>
            <a:p>
              <a:pPr marL="285750" indent="-285750">
                <a:buClr>
                  <a:schemeClr val="accent5"/>
                </a:buClr>
                <a:buFont typeface="Arial"/>
                <a:buChar char="•"/>
              </a:pPr>
              <a:endParaRPr lang="en-GB" sz="2000" noProof="0" dirty="0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A5F60613-EA50-FA4E-BFB1-9C99422F5246}"/>
                </a:ext>
              </a:extLst>
            </p:cNvPr>
            <p:cNvSpPr/>
            <p:nvPr/>
          </p:nvSpPr>
          <p:spPr>
            <a:xfrm>
              <a:off x="174170" y="4480648"/>
              <a:ext cx="11739155" cy="4441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rgbClr val="0070C0"/>
                  </a:solidFill>
                </a:rPr>
                <a:t>Ad hoc advice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7" y="2585096"/>
            <a:ext cx="2007141" cy="2007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410" y="1748538"/>
            <a:ext cx="2113937" cy="2113937"/>
          </a:xfrm>
          <a:prstGeom prst="rect">
            <a:avLst/>
          </a:prstGeom>
        </p:spPr>
      </p:pic>
      <p:pic>
        <p:nvPicPr>
          <p:cNvPr id="11" name="slide_037" descr="slide_037">
            <a:hlinkClick r:id="" action="ppaction://media"/>
            <a:extLst>
              <a:ext uri="{FF2B5EF4-FFF2-40B4-BE49-F238E27FC236}">
                <a16:creationId xmlns:a16="http://schemas.microsoft.com/office/drawing/2014/main" id="{5FA48E0B-470E-BF4C-95DE-080067A0DB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05166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0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29"/>
    </mc:Choice>
    <mc:Fallback xmlns="">
      <p:transition spd="slow" advTm="49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11"/>
        <p14:stopEvt time="47669" objId="11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A46721D-0334-644D-94D3-D1F4AC651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029" y="1332308"/>
            <a:ext cx="10887483" cy="2611325"/>
          </a:xfrm>
        </p:spPr>
        <p:txBody>
          <a:bodyPr/>
          <a:lstStyle/>
          <a:p>
            <a:pPr marL="555625" indent="-441325">
              <a:spcAft>
                <a:spcPts val="1200"/>
              </a:spcAft>
              <a:buClr>
                <a:srgbClr val="FF3300"/>
              </a:buClr>
              <a:buSzPct val="150000"/>
              <a:buFont typeface="Arial" pitchFamily="34" charset="0"/>
              <a:buChar char="•"/>
            </a:pPr>
            <a:r>
              <a:rPr lang="en-GB" sz="2000" dirty="0"/>
              <a:t>Communicates with his panel members preferentially through </a:t>
            </a:r>
            <a:r>
              <a:rPr lang="en-GB" sz="2000" b="1" dirty="0"/>
              <a:t>e-mail</a:t>
            </a:r>
            <a:endParaRPr lang="en-GB" sz="2000" dirty="0"/>
          </a:p>
          <a:p>
            <a:pPr marL="555625" indent="-441325">
              <a:spcAft>
                <a:spcPts val="1200"/>
              </a:spcAft>
              <a:buClr>
                <a:srgbClr val="FF3300"/>
              </a:buClr>
              <a:buSzPct val="150000"/>
              <a:buFont typeface="Arial" pitchFamily="34" charset="0"/>
              <a:buChar char="•"/>
            </a:pPr>
            <a:r>
              <a:rPr lang="en-GB" sz="2000" dirty="0"/>
              <a:t>Can convene </a:t>
            </a:r>
            <a:r>
              <a:rPr lang="en-GB" sz="2000" b="1" dirty="0"/>
              <a:t>teleconferences</a:t>
            </a:r>
            <a:r>
              <a:rPr lang="en-GB" sz="2000" dirty="0"/>
              <a:t> in order to advance the panel’s deliberations</a:t>
            </a:r>
          </a:p>
          <a:p>
            <a:pPr marL="555625" indent="-441325">
              <a:spcAft>
                <a:spcPts val="1200"/>
              </a:spcAft>
              <a:buClr>
                <a:srgbClr val="FF3300"/>
              </a:buClr>
              <a:buSzPct val="150000"/>
              <a:buFont typeface="Arial" pitchFamily="34" charset="0"/>
              <a:buChar char="•"/>
            </a:pPr>
            <a:r>
              <a:rPr lang="en-GB" sz="2000" dirty="0"/>
              <a:t>May request the Secretariat to arrange a videoconference, especially to expedite the deliberations of an expert panel including decision-making</a:t>
            </a:r>
          </a:p>
          <a:p>
            <a:pPr marL="555625" indent="-441325">
              <a:spcAft>
                <a:spcPts val="1200"/>
              </a:spcAft>
              <a:buClr>
                <a:srgbClr val="FF3300"/>
              </a:buClr>
              <a:buSzPct val="150000"/>
              <a:buFont typeface="Arial" pitchFamily="34" charset="0"/>
              <a:buChar char="•"/>
            </a:pPr>
            <a:r>
              <a:rPr lang="en-GB" sz="2000" dirty="0"/>
              <a:t>Ideally, video-conferences organised by the Secretariat should be limited to those required to resolve contentious issues and/or making decisions on opinions/views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57A5A7-B764-BC4B-9855-833348E36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10" y="325691"/>
            <a:ext cx="10263893" cy="668004"/>
          </a:xfrm>
        </p:spPr>
        <p:txBody>
          <a:bodyPr/>
          <a:lstStyle/>
          <a:p>
            <a:r>
              <a:rPr lang="de-DE" dirty="0"/>
              <a:t>Communication -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Chair</a:t>
            </a:r>
            <a:endParaRPr lang="de-DE" dirty="0"/>
          </a:p>
        </p:txBody>
      </p:sp>
      <p:grpSp>
        <p:nvGrpSpPr>
          <p:cNvPr id="4" name="Group 3"/>
          <p:cNvGrpSpPr/>
          <p:nvPr/>
        </p:nvGrpSpPr>
        <p:grpSpPr>
          <a:xfrm>
            <a:off x="2197629" y="3790950"/>
            <a:ext cx="7641696" cy="2689316"/>
            <a:chOff x="4209036" y="3284989"/>
            <a:chExt cx="8347430" cy="3111826"/>
          </a:xfrm>
        </p:grpSpPr>
        <p:cxnSp>
          <p:nvCxnSpPr>
            <p:cNvPr id="16" name="Connettore curvo 15">
              <a:extLst>
                <a:ext uri="{FF2B5EF4-FFF2-40B4-BE49-F238E27FC236}">
                  <a16:creationId xmlns:a16="http://schemas.microsoft.com/office/drawing/2014/main" id="{8732DC32-EA17-4DBD-9106-C659B879F507}"/>
                </a:ext>
              </a:extLst>
            </p:cNvPr>
            <p:cNvCxnSpPr/>
            <p:nvPr/>
          </p:nvCxnSpPr>
          <p:spPr>
            <a:xfrm>
              <a:off x="5368417" y="4885124"/>
              <a:ext cx="3321606" cy="976833"/>
            </a:xfrm>
            <a:prstGeom prst="curvedConnector3">
              <a:avLst/>
            </a:prstGeom>
            <a:ln w="28575">
              <a:solidFill>
                <a:schemeClr val="tx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curvo 7">
              <a:extLst>
                <a:ext uri="{FF2B5EF4-FFF2-40B4-BE49-F238E27FC236}">
                  <a16:creationId xmlns:a16="http://schemas.microsoft.com/office/drawing/2014/main" id="{498F1DEB-50D4-45F9-96D0-6A516659A9F2}"/>
                </a:ext>
              </a:extLst>
            </p:cNvPr>
            <p:cNvCxnSpPr/>
            <p:nvPr/>
          </p:nvCxnSpPr>
          <p:spPr>
            <a:xfrm rot="10800000" flipV="1">
              <a:off x="5368231" y="3772414"/>
              <a:ext cx="3321792" cy="801954"/>
            </a:xfrm>
            <a:prstGeom prst="curvedConnector3">
              <a:avLst/>
            </a:prstGeom>
            <a:ln w="28575">
              <a:solidFill>
                <a:schemeClr val="tx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3C62135C-BFD6-44A8-B6DA-8EA410E3AB94}"/>
                </a:ext>
              </a:extLst>
            </p:cNvPr>
            <p:cNvSpPr txBox="1"/>
            <p:nvPr/>
          </p:nvSpPr>
          <p:spPr>
            <a:xfrm>
              <a:off x="4209036" y="4925336"/>
              <a:ext cx="1351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it-IT" b="1" noProof="0" dirty="0"/>
                <a:t>Chair</a:t>
              </a:r>
            </a:p>
            <a:p>
              <a:pPr algn="ctr">
                <a:buClr>
                  <a:schemeClr val="accent5"/>
                </a:buClr>
              </a:pPr>
              <a:r>
                <a:rPr lang="it-IT" b="1" dirty="0"/>
                <a:t>Panel 1</a:t>
              </a:r>
              <a:endParaRPr lang="en-GB" b="1" noProof="0" dirty="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9EEA51A-65F2-4660-8D7C-E3E759071E18}"/>
                </a:ext>
              </a:extLst>
            </p:cNvPr>
            <p:cNvSpPr txBox="1"/>
            <p:nvPr/>
          </p:nvSpPr>
          <p:spPr>
            <a:xfrm>
              <a:off x="10341018" y="5437908"/>
              <a:ext cx="9925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it-IT" b="1" noProof="0" dirty="0"/>
                <a:t>Chair</a:t>
              </a:r>
            </a:p>
            <a:p>
              <a:pPr>
                <a:buClr>
                  <a:schemeClr val="accent5"/>
                </a:buClr>
              </a:pPr>
              <a:r>
                <a:rPr lang="it-IT" b="1" noProof="0" dirty="0"/>
                <a:t>Panel 2</a:t>
              </a:r>
              <a:endParaRPr lang="en-GB" b="1" noProof="0" dirty="0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DAB291C6-97EB-4967-AF99-EDF79140307A}"/>
                </a:ext>
              </a:extLst>
            </p:cNvPr>
            <p:cNvSpPr txBox="1"/>
            <p:nvPr/>
          </p:nvSpPr>
          <p:spPr>
            <a:xfrm>
              <a:off x="10763972" y="3648964"/>
              <a:ext cx="17924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it-IT" b="1" noProof="0" dirty="0"/>
                <a:t>Coordination Committee</a:t>
              </a:r>
              <a:endParaRPr lang="en-GB" b="1" noProof="0" dirty="0"/>
            </a:p>
          </p:txBody>
        </p:sp>
        <p:sp>
          <p:nvSpPr>
            <p:cNvPr id="29" name="Rettangolo con angoli arrotondati 28">
              <a:extLst>
                <a:ext uri="{FF2B5EF4-FFF2-40B4-BE49-F238E27FC236}">
                  <a16:creationId xmlns:a16="http://schemas.microsoft.com/office/drawing/2014/main" id="{DA6D3D6A-9B46-43FB-879C-4B1DEDDDCD5D}"/>
                </a:ext>
              </a:extLst>
            </p:cNvPr>
            <p:cNvSpPr/>
            <p:nvPr/>
          </p:nvSpPr>
          <p:spPr>
            <a:xfrm>
              <a:off x="6474189" y="5198336"/>
              <a:ext cx="1477827" cy="543602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700" b="1" dirty="0">
                  <a:solidFill>
                    <a:schemeClr val="bg1"/>
                  </a:solidFill>
                </a:rPr>
                <a:t>Secretariat</a:t>
              </a:r>
              <a:endParaRPr lang="en-GB" sz="1700" b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276" y="3648964"/>
              <a:ext cx="1191707" cy="119170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6305" y="5031821"/>
              <a:ext cx="1364994" cy="136499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889" y="3284989"/>
              <a:ext cx="1674228" cy="1674228"/>
            </a:xfrm>
            <a:prstGeom prst="rect">
              <a:avLst/>
            </a:prstGeom>
          </p:spPr>
        </p:pic>
        <p:sp>
          <p:nvSpPr>
            <p:cNvPr id="28" name="Rettangolo con angoli arrotondati 28">
              <a:extLst>
                <a:ext uri="{FF2B5EF4-FFF2-40B4-BE49-F238E27FC236}">
                  <a16:creationId xmlns:a16="http://schemas.microsoft.com/office/drawing/2014/main" id="{DA6D3D6A-9B46-43FB-879C-4B1DEDDDCD5D}"/>
                </a:ext>
              </a:extLst>
            </p:cNvPr>
            <p:cNvSpPr/>
            <p:nvPr/>
          </p:nvSpPr>
          <p:spPr>
            <a:xfrm>
              <a:off x="6472513" y="3904818"/>
              <a:ext cx="1479503" cy="53513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700" b="1" dirty="0">
                  <a:solidFill>
                    <a:schemeClr val="bg1"/>
                  </a:solidFill>
                </a:rPr>
                <a:t>Secretariat</a:t>
              </a:r>
              <a:endParaRPr lang="en-GB" sz="17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Audio Recording 21 Oct 2020 at 14:41:00" descr="Audio Recording 21 Oct 2020 at 14:41:00">
            <a:hlinkClick r:id="" action="ppaction://media"/>
            <a:extLst>
              <a:ext uri="{FF2B5EF4-FFF2-40B4-BE49-F238E27FC236}">
                <a16:creationId xmlns:a16="http://schemas.microsoft.com/office/drawing/2014/main" id="{94135A22-E495-0E49-9275-801902AB93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3671" y="-131003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21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36"/>
    </mc:Choice>
    <mc:Fallback xmlns="">
      <p:transition spd="slow" advTm="61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5"/>
        <p14:stopEvt time="59570" objId="5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7387" y="504566"/>
            <a:ext cx="3371358" cy="2391034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A46721D-0334-644D-94D3-D1F4AC651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06" y="2256976"/>
            <a:ext cx="11024783" cy="1034864"/>
          </a:xfrm>
        </p:spPr>
        <p:txBody>
          <a:bodyPr/>
          <a:lstStyle/>
          <a:p>
            <a:pPr marL="555625" indent="-441325">
              <a:spcAft>
                <a:spcPts val="1200"/>
              </a:spcAft>
              <a:buClr>
                <a:srgbClr val="FF3300"/>
              </a:buClr>
              <a:buSzPct val="150000"/>
              <a:buFont typeface="Arial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Expert panel members </a:t>
            </a:r>
            <a:r>
              <a:rPr lang="en-GB" sz="2000" dirty="0">
                <a:solidFill>
                  <a:srgbClr val="080808"/>
                </a:solidFill>
              </a:rPr>
              <a:t>and the </a:t>
            </a:r>
            <a:r>
              <a:rPr lang="en-GB" sz="2000" b="1" dirty="0">
                <a:solidFill>
                  <a:schemeClr val="tx2"/>
                </a:solidFill>
              </a:rPr>
              <a:t>Secretariat</a:t>
            </a:r>
            <a:r>
              <a:rPr lang="en-GB" sz="2000" dirty="0">
                <a:solidFill>
                  <a:srgbClr val="080808"/>
                </a:solidFill>
              </a:rPr>
              <a:t> 				   communicate preferentially by email </a:t>
            </a:r>
            <a:br>
              <a:rPr lang="en-GB" sz="2000" dirty="0">
                <a:solidFill>
                  <a:srgbClr val="080808"/>
                </a:solidFill>
              </a:rPr>
            </a:br>
            <a:r>
              <a:rPr lang="en-GB" sz="2000" dirty="0">
                <a:solidFill>
                  <a:srgbClr val="080808"/>
                </a:solidFill>
              </a:rPr>
              <a:t>(non-confidential information only)</a:t>
            </a: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57A5A7-B764-BC4B-9855-833348E36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10" y="302508"/>
            <a:ext cx="10263893" cy="782357"/>
          </a:xfrm>
        </p:spPr>
        <p:txBody>
          <a:bodyPr anchor="ctr"/>
          <a:lstStyle/>
          <a:p>
            <a:r>
              <a:rPr lang="de-DE" dirty="0"/>
              <a:t>Communication -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Secretariat</a:t>
            </a:r>
            <a:endParaRPr lang="de-DE" dirty="0"/>
          </a:p>
        </p:txBody>
      </p:sp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CA46721D-0334-644D-94D3-D1F4AC65188A}"/>
              </a:ext>
            </a:extLst>
          </p:cNvPr>
          <p:cNvSpPr txBox="1">
            <a:spLocks/>
          </p:cNvSpPr>
          <p:nvPr/>
        </p:nvSpPr>
        <p:spPr>
          <a:xfrm>
            <a:off x="560506" y="3448903"/>
            <a:ext cx="11024783" cy="23464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5625" indent="-441325">
              <a:spcAft>
                <a:spcPts val="1200"/>
              </a:spcAft>
              <a:buClr>
                <a:srgbClr val="FF3300"/>
              </a:buClr>
              <a:buSzPct val="150000"/>
              <a:buFont typeface="Arial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Physical meetings (e.g. Coordination Committee meeting) </a:t>
            </a:r>
            <a:r>
              <a:rPr lang="en-GB" sz="2000" dirty="0">
                <a:solidFill>
                  <a:srgbClr val="080808"/>
                </a:solidFill>
              </a:rPr>
              <a:t>are organised by the Secretariat and held on Commission premises</a:t>
            </a:r>
          </a:p>
          <a:p>
            <a:pPr marL="555625" lvl="2" indent="-441325">
              <a:spcBef>
                <a:spcPts val="0"/>
              </a:spcBef>
              <a:spcAft>
                <a:spcPts val="1200"/>
              </a:spcAft>
              <a:buClr>
                <a:srgbClr val="FF3300"/>
              </a:buClr>
              <a:buSzPct val="150000"/>
            </a:pPr>
            <a:r>
              <a:rPr lang="en-GB" sz="2000" dirty="0">
                <a:solidFill>
                  <a:srgbClr val="080808"/>
                </a:solidFill>
              </a:rPr>
              <a:t>The Secretariat, under the responsibility of the Chair, drafts </a:t>
            </a:r>
            <a:r>
              <a:rPr lang="en-GB" sz="2000" b="1" dirty="0">
                <a:solidFill>
                  <a:schemeClr val="tx2"/>
                </a:solidFill>
              </a:rPr>
              <a:t>minutes of physical meetings </a:t>
            </a:r>
            <a:r>
              <a:rPr lang="en-GB" sz="2000" dirty="0">
                <a:solidFill>
                  <a:srgbClr val="080808"/>
                </a:solidFill>
              </a:rPr>
              <a:t>and of </a:t>
            </a:r>
            <a:r>
              <a:rPr lang="en-GB" sz="2000" b="1" dirty="0">
                <a:solidFill>
                  <a:schemeClr val="tx2"/>
                </a:solidFill>
              </a:rPr>
              <a:t>videoconferences organised by the Secretariat</a:t>
            </a:r>
            <a:endParaRPr lang="en-GB" sz="2000" dirty="0">
              <a:solidFill>
                <a:srgbClr val="080808"/>
              </a:solidFill>
            </a:endParaRPr>
          </a:p>
        </p:txBody>
      </p:sp>
      <p:pic>
        <p:nvPicPr>
          <p:cNvPr id="6" name="Audio Recording 21 Oct 2020 at 14:42:00" descr="Audio Recording 21 Oct 2020 at 14:42:00">
            <a:hlinkClick r:id="" action="ppaction://media"/>
            <a:extLst>
              <a:ext uri="{FF2B5EF4-FFF2-40B4-BE49-F238E27FC236}">
                <a16:creationId xmlns:a16="http://schemas.microsoft.com/office/drawing/2014/main" id="{FEA991BC-A01F-AF4F-A83C-1272AE9513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-109634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6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15"/>
    </mc:Choice>
    <mc:Fallback xmlns="">
      <p:transition spd="slow" advTm="3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6"/>
        <p14:stopEvt time="34131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-422787" y="499717"/>
            <a:ext cx="9647468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-422788" y="1268377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-422787" y="203444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-422787" y="280310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254640" y="466334"/>
            <a:ext cx="584790" cy="58116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233272" y="2745195"/>
            <a:ext cx="584790" cy="58116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829340" y="-9"/>
            <a:ext cx="10632" cy="68580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5"/>
          <p:cNvSpPr txBox="1">
            <a:spLocks/>
          </p:cNvSpPr>
          <p:nvPr/>
        </p:nvSpPr>
        <p:spPr>
          <a:xfrm>
            <a:off x="2025501" y="546893"/>
            <a:ext cx="5391299" cy="43842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The roles of expert panels</a:t>
            </a: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2025501" y="2905010"/>
            <a:ext cx="6630820" cy="337817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Specific scope of CECP/PECP</a:t>
            </a: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025501" y="1323423"/>
            <a:ext cx="6295539" cy="422689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The expert panels landscape</a:t>
            </a:r>
            <a:endParaRPr lang="en-GB" sz="1800" dirty="0"/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2025500" y="2055595"/>
            <a:ext cx="7199182" cy="490477"/>
          </a:xfrm>
          <a:prstGeom prst="rect">
            <a:avLst/>
          </a:prstGeom>
          <a:noFill/>
        </p:spPr>
        <p:txBody>
          <a:bodyPr tIns="90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Current roles and tasks - CECP/PECP</a:t>
            </a:r>
          </a:p>
        </p:txBody>
      </p:sp>
      <p:sp>
        <p:nvSpPr>
          <p:cNvPr id="2" name="Oval 14">
            <a:extLst>
              <a:ext uri="{FF2B5EF4-FFF2-40B4-BE49-F238E27FC236}">
                <a16:creationId xmlns:a16="http://schemas.microsoft.com/office/drawing/2014/main" id="{F47403FA-4674-4550-A561-BE9849EB83A7}"/>
              </a:ext>
            </a:extLst>
          </p:cNvPr>
          <p:cNvSpPr/>
          <p:nvPr/>
        </p:nvSpPr>
        <p:spPr>
          <a:xfrm>
            <a:off x="1233272" y="2740545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93E69023-9317-4132-A340-911654A668FB}"/>
              </a:ext>
            </a:extLst>
          </p:cNvPr>
          <p:cNvSpPr/>
          <p:nvPr/>
        </p:nvSpPr>
        <p:spPr>
          <a:xfrm>
            <a:off x="1265272" y="1996252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4" name="Oval 12">
            <a:extLst>
              <a:ext uri="{FF2B5EF4-FFF2-40B4-BE49-F238E27FC236}">
                <a16:creationId xmlns:a16="http://schemas.microsoft.com/office/drawing/2014/main" id="{0391D769-2C05-496E-BEB7-8E8325995877}"/>
              </a:ext>
            </a:extLst>
          </p:cNvPr>
          <p:cNvSpPr/>
          <p:nvPr/>
        </p:nvSpPr>
        <p:spPr>
          <a:xfrm>
            <a:off x="1254640" y="1231293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pic>
        <p:nvPicPr>
          <p:cNvPr id="9" name="Audio Recording 20 Oct 2020 at 16:50:16" descr="Audio Recording 20 Oct 2020 at 16:50:16">
            <a:hlinkClick r:id="" action="ppaction://media"/>
            <a:extLst>
              <a:ext uri="{FF2B5EF4-FFF2-40B4-BE49-F238E27FC236}">
                <a16:creationId xmlns:a16="http://schemas.microsoft.com/office/drawing/2014/main" id="{9B9228D7-BF66-F943-9D26-82051B79F4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33026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8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4"/>
    </mc:Choice>
    <mc:Fallback xmlns="">
      <p:transition spd="slow" advTm="6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9"/>
        <p14:stopEvt time="5818" objId="9"/>
      </p14:showEvt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109386" y="1766024"/>
            <a:ext cx="4419972" cy="4265722"/>
            <a:chOff x="3739422" y="1828800"/>
            <a:chExt cx="4795284" cy="4614530"/>
          </a:xfrm>
        </p:grpSpPr>
        <p:sp>
          <p:nvSpPr>
            <p:cNvPr id="15" name="Oval 14"/>
            <p:cNvSpPr/>
            <p:nvPr/>
          </p:nvSpPr>
          <p:spPr>
            <a:xfrm>
              <a:off x="3739422" y="1828800"/>
              <a:ext cx="4795284" cy="4614530"/>
            </a:xfrm>
            <a:prstGeom prst="ellipse">
              <a:avLst/>
            </a:prstGeom>
            <a:solidFill>
              <a:srgbClr val="F68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3750" y="2618069"/>
              <a:ext cx="3584987" cy="2687631"/>
            </a:xfrm>
            <a:prstGeom prst="rect">
              <a:avLst/>
            </a:prstGeom>
          </p:spPr>
        </p:pic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22A08B44-0152-B64A-8411-129E879FD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741" y="274437"/>
            <a:ext cx="10263893" cy="782357"/>
          </a:xfrm>
        </p:spPr>
        <p:txBody>
          <a:bodyPr/>
          <a:lstStyle/>
          <a:p>
            <a:r>
              <a:rPr lang="en-GB" dirty="0"/>
              <a:t>Use of 3 functional mailboxes</a:t>
            </a:r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9F225FAE-B0AE-4040-A241-C2848FC20CC7}"/>
              </a:ext>
            </a:extLst>
          </p:cNvPr>
          <p:cNvSpPr/>
          <p:nvPr/>
        </p:nvSpPr>
        <p:spPr>
          <a:xfrm>
            <a:off x="8472541" y="2695324"/>
            <a:ext cx="3598394" cy="76165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SANTE-EXPAMED</a:t>
            </a:r>
            <a:br>
              <a:rPr lang="en-GB" b="1" dirty="0"/>
            </a:br>
            <a:r>
              <a:rPr lang="en-GB" b="1" dirty="0"/>
              <a:t>@</a:t>
            </a:r>
            <a:r>
              <a:rPr lang="en-GB" b="1" dirty="0" err="1"/>
              <a:t>ec.europa.eu</a:t>
            </a:r>
            <a:endParaRPr lang="en-GB" b="1" dirty="0"/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61FE517F-41E7-8841-AAC1-79780E29959B}"/>
              </a:ext>
            </a:extLst>
          </p:cNvPr>
          <p:cNvSpPr/>
          <p:nvPr/>
        </p:nvSpPr>
        <p:spPr>
          <a:xfrm>
            <a:off x="567809" y="1564286"/>
            <a:ext cx="3422844" cy="76165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b="1" dirty="0"/>
              <a:t>EU-OPERATIONS-EXPAMED</a:t>
            </a:r>
            <a:br>
              <a:rPr lang="it-IT" b="1" dirty="0"/>
            </a:br>
            <a:r>
              <a:rPr lang="it-IT" b="1" dirty="0"/>
              <a:t>@</a:t>
            </a:r>
            <a:r>
              <a:rPr lang="it-IT" b="1" dirty="0" err="1"/>
              <a:t>ec.europa.eu</a:t>
            </a:r>
            <a:endParaRPr lang="it-IT" b="1" dirty="0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2083AC13-48AE-E144-9F0B-B3E8B78396F7}"/>
              </a:ext>
            </a:extLst>
          </p:cNvPr>
          <p:cNvSpPr/>
          <p:nvPr/>
        </p:nvSpPr>
        <p:spPr>
          <a:xfrm>
            <a:off x="567809" y="4708917"/>
            <a:ext cx="3598394" cy="7616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b="1" dirty="0"/>
              <a:t>EU-CONTRACTS-EXPAMED</a:t>
            </a:r>
            <a:br>
              <a:rPr lang="it-IT" b="1" dirty="0"/>
            </a:br>
            <a:r>
              <a:rPr lang="it-IT" b="1" dirty="0"/>
              <a:t>@</a:t>
            </a:r>
            <a:r>
              <a:rPr lang="it-IT" b="1" dirty="0" err="1"/>
              <a:t>ec.europa.eu</a:t>
            </a:r>
            <a:endParaRPr lang="it-IT" b="1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CBF08EC-3211-FD42-9584-C5F5B3C938D2}"/>
              </a:ext>
            </a:extLst>
          </p:cNvPr>
          <p:cNvSpPr/>
          <p:nvPr/>
        </p:nvSpPr>
        <p:spPr>
          <a:xfrm>
            <a:off x="8472541" y="3522023"/>
            <a:ext cx="3598394" cy="1948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For Communications in regard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Formal appointment as expert of the screening and thematic panels, </a:t>
            </a:r>
            <a:r>
              <a:rPr lang="en-GB" dirty="0">
                <a:solidFill>
                  <a:schemeClr val="tx1"/>
                </a:solidFill>
              </a:rPr>
              <a:t>e.g. resignations,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term renewal etc.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39ED19A-11A5-2741-A285-5C22B6113950}"/>
              </a:ext>
            </a:extLst>
          </p:cNvPr>
          <p:cNvSpPr/>
          <p:nvPr/>
        </p:nvSpPr>
        <p:spPr>
          <a:xfrm>
            <a:off x="567810" y="2383092"/>
            <a:ext cx="3422843" cy="210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For communications in regard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to the scientific advice of the panels: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Work of the screening panel, thematic panels and Coordination Committee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4D4D4D"/>
                </a:solidFill>
              </a:rPr>
              <a:t>Expert use it to furnish their updated DOIs</a:t>
            </a:r>
            <a:endParaRPr lang="en-GB" dirty="0">
              <a:solidFill>
                <a:srgbClr val="4D4D4D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1096AF5-282F-5248-B759-E51F526144ED}"/>
              </a:ext>
            </a:extLst>
          </p:cNvPr>
          <p:cNvSpPr/>
          <p:nvPr/>
        </p:nvSpPr>
        <p:spPr>
          <a:xfrm>
            <a:off x="567809" y="5417401"/>
            <a:ext cx="3598394" cy="1211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For all issues in relation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expert contracts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payments</a:t>
            </a:r>
          </a:p>
        </p:txBody>
      </p:sp>
      <p:pic>
        <p:nvPicPr>
          <p:cNvPr id="2" name="Audio Recording 21 Oct 2020 at 14:44:00" descr="Audio Recording 21 Oct 2020 at 14:44:00">
            <a:hlinkClick r:id="" action="ppaction://media"/>
            <a:extLst>
              <a:ext uri="{FF2B5EF4-FFF2-40B4-BE49-F238E27FC236}">
                <a16:creationId xmlns:a16="http://schemas.microsoft.com/office/drawing/2014/main" id="{B0C3D866-C5D8-E84E-B1FC-3332976569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-119316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20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49"/>
    </mc:Choice>
    <mc:Fallback xmlns="">
      <p:transition spd="slow" advTm="78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2"/>
        <p14:stopEvt time="76883" objId="2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0362" y="1367779"/>
            <a:ext cx="4823199" cy="4028501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A46721D-0334-644D-94D3-D1F4AC651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71" y="1515791"/>
            <a:ext cx="6629831" cy="4930317"/>
          </a:xfrm>
        </p:spPr>
        <p:txBody>
          <a:bodyPr/>
          <a:lstStyle/>
          <a:p>
            <a:pPr marL="457200">
              <a:spcAft>
                <a:spcPts val="1200"/>
              </a:spcAft>
              <a:buSzPct val="150000"/>
            </a:pPr>
            <a:r>
              <a:rPr lang="en-GB" sz="2000" b="1" dirty="0">
                <a:solidFill>
                  <a:schemeClr val="tx2"/>
                </a:solidFill>
              </a:rPr>
              <a:t>Experts </a:t>
            </a:r>
            <a:r>
              <a:rPr lang="en-GB" sz="2000" dirty="0"/>
              <a:t>should make efforts to </a:t>
            </a:r>
            <a:r>
              <a:rPr lang="en-GB" sz="2000" b="1" dirty="0">
                <a:solidFill>
                  <a:schemeClr val="tx2"/>
                </a:solidFill>
              </a:rPr>
              <a:t>respond within 3 working days </a:t>
            </a:r>
            <a:r>
              <a:rPr lang="en-GB" sz="2000" dirty="0"/>
              <a:t>to requests </a:t>
            </a:r>
          </a:p>
          <a:p>
            <a:pPr marL="457200">
              <a:spcAft>
                <a:spcPts val="1200"/>
              </a:spcAft>
              <a:buSzPct val="150000"/>
            </a:pPr>
            <a:r>
              <a:rPr lang="en-GB" sz="2000" b="1" dirty="0">
                <a:solidFill>
                  <a:schemeClr val="tx2"/>
                </a:solidFill>
              </a:rPr>
              <a:t>In particular…</a:t>
            </a:r>
          </a:p>
          <a:p>
            <a:pPr marL="457200">
              <a:spcAft>
                <a:spcPts val="1200"/>
              </a:spcAft>
              <a:buSzPct val="150000"/>
            </a:pPr>
            <a:r>
              <a:rPr lang="en-GB" sz="2000" dirty="0">
                <a:solidFill>
                  <a:schemeClr val="tx2"/>
                </a:solidFill>
              </a:rPr>
              <a:t>If an expert notices a Conflict of Interest in relation to a specific dossier, he must inform the Secretariat and update his DOI</a:t>
            </a:r>
            <a:endParaRPr lang="en-GB" sz="2000" dirty="0"/>
          </a:p>
          <a:p>
            <a:pPr marL="457200">
              <a:spcAft>
                <a:spcPts val="1200"/>
              </a:spcAft>
              <a:buSzPct val="150000"/>
            </a:pPr>
            <a:r>
              <a:rPr lang="en-GB" sz="2000" dirty="0">
                <a:solidFill>
                  <a:schemeClr val="tx2"/>
                </a:solidFill>
              </a:rPr>
              <a:t>Experts should inform the Secretariat and the Chair in case of unavailability</a:t>
            </a:r>
          </a:p>
          <a:p>
            <a:pPr marL="457200">
              <a:spcAft>
                <a:spcPts val="1200"/>
              </a:spcAft>
              <a:buSzPct val="150000"/>
            </a:pPr>
            <a:r>
              <a:rPr lang="en-GB" sz="2000" dirty="0">
                <a:solidFill>
                  <a:schemeClr val="tx2"/>
                </a:solidFill>
              </a:rPr>
              <a:t>The rapporteur is responsible for providing the draft documents to the Chair in a timely fashion so as to allow sufficient time for decision-making by consensus or majority</a:t>
            </a:r>
          </a:p>
          <a:p>
            <a:pPr marL="457200">
              <a:spcAft>
                <a:spcPts val="1200"/>
              </a:spcAft>
              <a:buSzPct val="150000"/>
            </a:pPr>
            <a:r>
              <a:rPr lang="en-GB" sz="2000" dirty="0">
                <a:solidFill>
                  <a:schemeClr val="tx2"/>
                </a:solidFill>
              </a:rPr>
              <a:t>And for uploading the final deliverable (screening decision, opinion / view) on CIRCABC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57A5A7-B764-BC4B-9855-833348E36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10" y="585422"/>
            <a:ext cx="7187625" cy="782357"/>
          </a:xfrm>
        </p:spPr>
        <p:txBody>
          <a:bodyPr/>
          <a:lstStyle/>
          <a:p>
            <a:r>
              <a:rPr lang="de-DE" dirty="0"/>
              <a:t>Communication – obligations of experts</a:t>
            </a:r>
          </a:p>
        </p:txBody>
      </p:sp>
      <p:pic>
        <p:nvPicPr>
          <p:cNvPr id="5" name="Audio Recording 21 Oct 2020 at 14:45:41" descr="Audio Recording 21 Oct 2020 at 14:45:41">
            <a:hlinkClick r:id="" action="ppaction://media"/>
            <a:extLst>
              <a:ext uri="{FF2B5EF4-FFF2-40B4-BE49-F238E27FC236}">
                <a16:creationId xmlns:a16="http://schemas.microsoft.com/office/drawing/2014/main" id="{BA5A9DF5-C727-D64E-8DE3-54319F2808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-1092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8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44"/>
    </mc:Choice>
    <mc:Fallback xmlns="">
      <p:transition spd="slow" advTm="51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" objId="5"/>
        <p14:stopEvt time="49643" objId="5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9699411" cy="2387600"/>
          </a:xfrm>
        </p:spPr>
        <p:txBody>
          <a:bodyPr anchor="ctr"/>
          <a:lstStyle/>
          <a:p>
            <a:r>
              <a:rPr lang="en-GB" sz="5400" b="1" u="sng" dirty="0"/>
              <a:t>Part 3</a:t>
            </a:r>
            <a:r>
              <a:rPr lang="en-GB" sz="5400" b="1" dirty="0"/>
              <a:t> – </a:t>
            </a:r>
            <a:r>
              <a:rPr lang="en-US" sz="5400" b="1" dirty="0"/>
              <a:t>Principles of handling commercially confidential information</a:t>
            </a:r>
            <a:endParaRPr lang="en-GB" sz="5400" b="1" dirty="0"/>
          </a:p>
        </p:txBody>
      </p:sp>
      <p:pic>
        <p:nvPicPr>
          <p:cNvPr id="3" name="Audio Recording 21 Oct 2020 at 14:46:20" descr="Audio Recording 21 Oct 2020 at 14:46:20">
            <a:hlinkClick r:id="" action="ppaction://media"/>
            <a:extLst>
              <a:ext uri="{FF2B5EF4-FFF2-40B4-BE49-F238E27FC236}">
                <a16:creationId xmlns:a16="http://schemas.microsoft.com/office/drawing/2014/main" id="{EF620F5A-C5BB-D341-BC85-30FC34BD16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20105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1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8"/>
    </mc:Choice>
    <mc:Fallback xmlns="">
      <p:transition spd="slow" advTm="9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3"/>
        <p14:stopEvt time="8370" objId="3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8855242" y="6092790"/>
            <a:ext cx="3205213" cy="654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olo 2">
            <a:extLst>
              <a:ext uri="{FF2B5EF4-FFF2-40B4-BE49-F238E27FC236}">
                <a16:creationId xmlns:a16="http://schemas.microsoft.com/office/drawing/2014/main" id="{CD3C8142-D7D6-4F43-9CBE-632B7437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25" y="312696"/>
            <a:ext cx="10714177" cy="816165"/>
          </a:xfrm>
        </p:spPr>
        <p:txBody>
          <a:bodyPr anchor="ctr"/>
          <a:lstStyle/>
          <a:p>
            <a:r>
              <a:rPr lang="en-GB" sz="3600" dirty="0"/>
              <a:t>Handling commercially confidential information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8379" y="1321126"/>
            <a:ext cx="571069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GB" sz="1700" noProof="0" dirty="0"/>
              <a:t>Within Commission such information is considered </a:t>
            </a:r>
            <a:r>
              <a:rPr lang="en-AU" sz="1700" b="1" dirty="0"/>
              <a:t>“sensitive non-classified” (SNC)</a:t>
            </a:r>
            <a:endParaRPr lang="en-AU" sz="17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AU" sz="1700" dirty="0"/>
              <a:t>SNC needs to be labelled in agreement with Security notice C(2019) 1904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AU" sz="1700" b="1" dirty="0"/>
              <a:t>‘Handling Instructions and Security Measures for the Commission Expert Panels’</a:t>
            </a:r>
            <a:endParaRPr lang="en-GB" sz="1700" b="1" noProof="0" dirty="0"/>
          </a:p>
        </p:txBody>
      </p:sp>
      <p:grpSp>
        <p:nvGrpSpPr>
          <p:cNvPr id="31" name="Group 30"/>
          <p:cNvGrpSpPr/>
          <p:nvPr/>
        </p:nvGrpSpPr>
        <p:grpSpPr>
          <a:xfrm>
            <a:off x="970722" y="1723666"/>
            <a:ext cx="5131695" cy="1015664"/>
            <a:chOff x="970722" y="1907655"/>
            <a:chExt cx="5131695" cy="550195"/>
          </a:xfrm>
        </p:grpSpPr>
        <p:sp>
          <p:nvSpPr>
            <p:cNvPr id="25" name="TextBox 24"/>
            <p:cNvSpPr txBox="1"/>
            <p:nvPr/>
          </p:nvSpPr>
          <p:spPr>
            <a:xfrm>
              <a:off x="970722" y="1907655"/>
              <a:ext cx="3889684" cy="55019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en-GB" sz="2000" noProof="0" dirty="0" err="1"/>
                <a:t>CECP</a:t>
              </a:r>
              <a:r>
                <a:rPr lang="en-GB" sz="2000" noProof="0" dirty="0"/>
                <a:t> dossier may </a:t>
              </a:r>
              <a:r>
                <a:rPr lang="en-AU" sz="2000" dirty="0">
                  <a:solidFill>
                    <a:srgbClr val="4D4D4D"/>
                  </a:solidFill>
                </a:rPr>
                <a:t>contain </a:t>
              </a:r>
              <a:r>
                <a:rPr lang="en-AU" sz="2000" b="1" dirty="0">
                  <a:solidFill>
                    <a:srgbClr val="4D4D4D"/>
                  </a:solidFill>
                </a:rPr>
                <a:t>‘commercially confidential information and trade secrets’</a:t>
              </a:r>
              <a:endParaRPr lang="en-GB" sz="2000" noProof="0" dirty="0"/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4860406" y="1949081"/>
              <a:ext cx="1242011" cy="487735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17125" y="4027475"/>
            <a:ext cx="10867774" cy="2212781"/>
            <a:chOff x="817125" y="4027475"/>
            <a:chExt cx="10867774" cy="2212781"/>
          </a:xfrm>
        </p:grpSpPr>
        <p:grpSp>
          <p:nvGrpSpPr>
            <p:cNvPr id="16" name="Group 15"/>
            <p:cNvGrpSpPr/>
            <p:nvPr/>
          </p:nvGrpSpPr>
          <p:grpSpPr>
            <a:xfrm>
              <a:off x="817125" y="4028902"/>
              <a:ext cx="3571769" cy="2208973"/>
              <a:chOff x="1575017" y="4262163"/>
              <a:chExt cx="4860752" cy="174210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575017" y="4262163"/>
                <a:ext cx="4860752" cy="1742105"/>
                <a:chOff x="786122" y="2832680"/>
                <a:chExt cx="2091219" cy="2420096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786122" y="2832680"/>
                  <a:ext cx="2091219" cy="541057"/>
                  <a:chOff x="786122" y="2832680"/>
                  <a:chExt cx="2091219" cy="541057"/>
                </a:xfrm>
              </p:grpSpPr>
              <p:sp>
                <p:nvSpPr>
                  <p:cNvPr id="11" name="Rounded Rectangle 10"/>
                  <p:cNvSpPr/>
                  <p:nvPr/>
                </p:nvSpPr>
                <p:spPr>
                  <a:xfrm>
                    <a:off x="786125" y="2832680"/>
                    <a:ext cx="2091216" cy="541057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Textfeld 37">
                    <a:extLst>
                      <a:ext uri="{FF2B5EF4-FFF2-40B4-BE49-F238E27FC236}">
                        <a16:creationId xmlns:a16="http://schemas.microsoft.com/office/drawing/2014/main" id="{1417D17A-8EEB-AC47-BEC0-0D9AF29AF38D}"/>
                      </a:ext>
                    </a:extLst>
                  </p:cNvPr>
                  <p:cNvSpPr txBox="1"/>
                  <p:nvPr/>
                </p:nvSpPr>
                <p:spPr>
                  <a:xfrm>
                    <a:off x="786122" y="2867359"/>
                    <a:ext cx="2048838" cy="433243"/>
                  </a:xfrm>
                  <a:prstGeom prst="rect">
                    <a:avLst/>
                  </a:prstGeom>
                  <a:noFill/>
                  <a:ln w="28575">
                    <a:solidFill>
                      <a:srgbClr val="7030A0"/>
                    </a:solidFill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GB" sz="2000" b="1" dirty="0">
                        <a:solidFill>
                          <a:schemeClr val="bg1"/>
                        </a:solidFill>
                        <a:latin typeface="+mj-lt"/>
                        <a:cs typeface="Calibri" panose="020F0502020204030204" pitchFamily="34" charset="0"/>
                      </a:rPr>
                      <a:t>Notified bodies</a:t>
                    </a:r>
                  </a:p>
                </p:txBody>
              </p:sp>
            </p:grpSp>
            <p:sp>
              <p:nvSpPr>
                <p:cNvPr id="10" name="Rounded Rectangle 9"/>
                <p:cNvSpPr/>
                <p:nvPr/>
              </p:nvSpPr>
              <p:spPr>
                <a:xfrm>
                  <a:off x="786123" y="2832680"/>
                  <a:ext cx="2091218" cy="2420096"/>
                </a:xfrm>
                <a:prstGeom prst="roundRect">
                  <a:avLst>
                    <a:gd name="adj" fmla="val 0"/>
                  </a:avLst>
                </a:prstGeom>
                <a:noFill/>
                <a:ln w="2857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1755176" y="4698552"/>
                <a:ext cx="4500432" cy="121363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400" dirty="0"/>
                  <a:t>Must mark the relevant </a:t>
                </a:r>
                <a:r>
                  <a:rPr lang="en-US" sz="1400" dirty="0" err="1"/>
                  <a:t>CECP</a:t>
                </a:r>
                <a:r>
                  <a:rPr lang="en-US" sz="1400" dirty="0"/>
                  <a:t>/</a:t>
                </a:r>
                <a:r>
                  <a:rPr lang="en-US" sz="1400" dirty="0" err="1"/>
                  <a:t>PECP</a:t>
                </a:r>
                <a:r>
                  <a:rPr lang="en-US" sz="1400" dirty="0"/>
                  <a:t> documents with:</a:t>
                </a:r>
              </a:p>
              <a:p>
                <a:pPr marL="285750" indent="-285750">
                  <a:spcAft>
                    <a:spcPts val="600"/>
                  </a:spcAft>
                  <a:buFont typeface="Arial"/>
                  <a:buChar char="•"/>
                </a:pPr>
                <a:r>
                  <a:rPr lang="en-AU" sz="1400" dirty="0"/>
                  <a:t>the </a:t>
                </a:r>
                <a:r>
                  <a:rPr lang="en-AU" sz="1400" b="1" dirty="0"/>
                  <a:t>security marking </a:t>
                </a:r>
                <a:r>
                  <a:rPr lang="en-AU" sz="1400" b="1" dirty="0">
                    <a:solidFill>
                      <a:srgbClr val="C00000"/>
                    </a:solidFill>
                  </a:rPr>
                  <a:t>SENSITIVE</a:t>
                </a:r>
                <a:endParaRPr lang="en-AU" sz="1400" dirty="0">
                  <a:solidFill>
                    <a:srgbClr val="C00000"/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Arial"/>
                  <a:buChar char="•"/>
                </a:pPr>
                <a:r>
                  <a:rPr lang="en-AU" sz="1400" dirty="0">
                    <a:solidFill>
                      <a:schemeClr val="tx1">
                        <a:lumMod val="75000"/>
                      </a:schemeClr>
                    </a:solidFill>
                  </a:rPr>
                  <a:t>the</a:t>
                </a:r>
                <a:r>
                  <a:rPr lang="en-AU" sz="1400" b="1" dirty="0">
                    <a:solidFill>
                      <a:schemeClr val="tx1">
                        <a:lumMod val="75000"/>
                      </a:schemeClr>
                    </a:solidFill>
                  </a:rPr>
                  <a:t> distribution marking </a:t>
                </a:r>
                <a:r>
                  <a:rPr lang="en-AU" sz="1400" b="1" dirty="0">
                    <a:solidFill>
                      <a:srgbClr val="C00000"/>
                    </a:solidFill>
                  </a:rPr>
                  <a:t>RELEASABLE TO: EXPERT PANELS (</a:t>
                </a:r>
                <a:r>
                  <a:rPr lang="en-AU" sz="1400" b="1" dirty="0" err="1">
                    <a:solidFill>
                      <a:srgbClr val="C00000"/>
                    </a:solidFill>
                  </a:rPr>
                  <a:t>EXPAMED</a:t>
                </a:r>
                <a:r>
                  <a:rPr lang="en-AU" sz="1400" b="1" dirty="0">
                    <a:solidFill>
                      <a:srgbClr val="C00000"/>
                    </a:solidFill>
                  </a:rPr>
                  <a:t>) 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177889" y="4027475"/>
              <a:ext cx="3507010" cy="2210400"/>
              <a:chOff x="5939211" y="3938601"/>
              <a:chExt cx="3369366" cy="3333704"/>
            </a:xfrm>
          </p:grpSpPr>
          <p:sp>
            <p:nvSpPr>
              <p:cNvPr id="4" name="Textfeld 4">
                <a:extLst>
                  <a:ext uri="{FF2B5EF4-FFF2-40B4-BE49-F238E27FC236}">
                    <a16:creationId xmlns:a16="http://schemas.microsoft.com/office/drawing/2014/main" id="{79A4F77F-8C1D-C143-A247-9F85414AF4D2}"/>
                  </a:ext>
                </a:extLst>
              </p:cNvPr>
              <p:cNvSpPr txBox="1"/>
              <p:nvPr/>
            </p:nvSpPr>
            <p:spPr>
              <a:xfrm>
                <a:off x="6053608" y="4845949"/>
                <a:ext cx="3132857" cy="19186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  <a:spcAft>
                    <a:spcPts val="1200"/>
                  </a:spcAft>
                  <a:buClr>
                    <a:srgbClr val="679E2A"/>
                  </a:buClr>
                </a:pPr>
                <a:r>
                  <a:rPr lang="en-AU" sz="1400" b="1" dirty="0">
                    <a:solidFill>
                      <a:srgbClr val="C00000"/>
                    </a:solidFill>
                  </a:rPr>
                  <a:t>Must download </a:t>
                </a:r>
                <a:r>
                  <a:rPr lang="en-AU" sz="1400" dirty="0">
                    <a:solidFill>
                      <a:srgbClr val="C00000"/>
                    </a:solidFill>
                  </a:rPr>
                  <a:t>their </a:t>
                </a:r>
                <a:r>
                  <a:rPr lang="en-AU" sz="1400" b="1" dirty="0">
                    <a:solidFill>
                      <a:srgbClr val="C00000"/>
                    </a:solidFill>
                  </a:rPr>
                  <a:t>CECP/PECP dossiers </a:t>
                </a:r>
                <a:r>
                  <a:rPr lang="en-AU" sz="1400" dirty="0">
                    <a:solidFill>
                      <a:srgbClr val="C00000"/>
                    </a:solidFill>
                  </a:rPr>
                  <a:t>from</a:t>
                </a:r>
                <a:r>
                  <a:rPr lang="en-AU" sz="1400" b="1" dirty="0">
                    <a:solidFill>
                      <a:srgbClr val="C00000"/>
                    </a:solidFill>
                  </a:rPr>
                  <a:t> CIRCABC</a:t>
                </a:r>
              </a:p>
              <a:p>
                <a:pPr>
                  <a:lnSpc>
                    <a:spcPts val="2000"/>
                  </a:lnSpc>
                  <a:spcAft>
                    <a:spcPts val="1200"/>
                  </a:spcAft>
                  <a:buClr>
                    <a:srgbClr val="679E2A"/>
                  </a:buClr>
                </a:pPr>
                <a:r>
                  <a:rPr lang="en-AU" sz="1400" b="1" i="1" dirty="0">
                    <a:solidFill>
                      <a:srgbClr val="C00000"/>
                    </a:solidFill>
                  </a:rPr>
                  <a:t>Transmission via e-mail is not allowed for reasons of data security</a:t>
                </a: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5939211" y="3938601"/>
                <a:ext cx="3369366" cy="3333704"/>
                <a:chOff x="604929" y="2374762"/>
                <a:chExt cx="1449587" cy="4631113"/>
              </a:xfrm>
            </p:grpSpPr>
            <p:sp>
              <p:nvSpPr>
                <p:cNvPr id="24" name="Textfeld 37">
                  <a:extLst>
                    <a:ext uri="{FF2B5EF4-FFF2-40B4-BE49-F238E27FC236}">
                      <a16:creationId xmlns:a16="http://schemas.microsoft.com/office/drawing/2014/main" id="{1417D17A-8EEB-AC47-BEC0-0D9AF29AF38D}"/>
                    </a:ext>
                  </a:extLst>
                </p:cNvPr>
                <p:cNvSpPr txBox="1"/>
                <p:nvPr/>
              </p:nvSpPr>
              <p:spPr>
                <a:xfrm>
                  <a:off x="604929" y="2396905"/>
                  <a:ext cx="1446268" cy="1035247"/>
                </a:xfrm>
                <a:prstGeom prst="rect">
                  <a:avLst/>
                </a:prstGeom>
                <a:solidFill>
                  <a:srgbClr val="18AFEC"/>
                </a:solidFill>
                <a:ln w="28575"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  <a:latin typeface="+mj-lt"/>
                      <a:cs typeface="Calibri" panose="020F0502020204030204" pitchFamily="34" charset="0"/>
                    </a:rPr>
                    <a:t>Experts</a:t>
                  </a:r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>
                <a:xfrm>
                  <a:off x="604929" y="2374762"/>
                  <a:ext cx="1449587" cy="4631113"/>
                </a:xfrm>
                <a:prstGeom prst="roundRect">
                  <a:avLst>
                    <a:gd name="adj" fmla="val 0"/>
                  </a:avLst>
                </a:prstGeom>
                <a:noFill/>
                <a:ln w="28575">
                  <a:solidFill>
                    <a:srgbClr val="18AFE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3" name="Group 22"/>
            <p:cNvGrpSpPr/>
            <p:nvPr/>
          </p:nvGrpSpPr>
          <p:grpSpPr>
            <a:xfrm>
              <a:off x="4722713" y="4028902"/>
              <a:ext cx="3121358" cy="2211354"/>
              <a:chOff x="5939211" y="3938600"/>
              <a:chExt cx="3369366" cy="3333703"/>
            </a:xfrm>
          </p:grpSpPr>
          <p:sp>
            <p:nvSpPr>
              <p:cNvPr id="26" name="Textfeld 4">
                <a:extLst>
                  <a:ext uri="{FF2B5EF4-FFF2-40B4-BE49-F238E27FC236}">
                    <a16:creationId xmlns:a16="http://schemas.microsoft.com/office/drawing/2014/main" id="{79A4F77F-8C1D-C143-A247-9F85414AF4D2}"/>
                  </a:ext>
                </a:extLst>
              </p:cNvPr>
              <p:cNvSpPr txBox="1"/>
              <p:nvPr/>
            </p:nvSpPr>
            <p:spPr>
              <a:xfrm>
                <a:off x="6053607" y="4856357"/>
                <a:ext cx="3132857" cy="19951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  <a:buClr>
                    <a:srgbClr val="679E2A"/>
                  </a:buClr>
                </a:pPr>
                <a:r>
                  <a:rPr lang="en-AU" sz="1400" b="1" dirty="0"/>
                  <a:t>Checks the accuracy of the markings applied by NBs on their documentation</a:t>
                </a:r>
              </a:p>
              <a:p>
                <a:pPr>
                  <a:spcAft>
                    <a:spcPts val="1200"/>
                  </a:spcAft>
                  <a:buClr>
                    <a:srgbClr val="679E2A"/>
                  </a:buClr>
                </a:pPr>
                <a:r>
                  <a:rPr lang="en-AU" sz="1400" b="1" dirty="0"/>
                  <a:t>Ensure that experts are aware of the Handling instructions</a:t>
                </a: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5939211" y="3938600"/>
                <a:ext cx="3369366" cy="3333703"/>
                <a:chOff x="604929" y="2374762"/>
                <a:chExt cx="1449587" cy="4631113"/>
              </a:xfrm>
            </p:grpSpPr>
            <p:sp>
              <p:nvSpPr>
                <p:cNvPr id="29" name="Textfeld 37">
                  <a:extLst>
                    <a:ext uri="{FF2B5EF4-FFF2-40B4-BE49-F238E27FC236}">
                      <a16:creationId xmlns:a16="http://schemas.microsoft.com/office/drawing/2014/main" id="{1417D17A-8EEB-AC47-BEC0-0D9AF29AF38D}"/>
                    </a:ext>
                  </a:extLst>
                </p:cNvPr>
                <p:cNvSpPr txBox="1"/>
                <p:nvPr/>
              </p:nvSpPr>
              <p:spPr>
                <a:xfrm>
                  <a:off x="604929" y="2378844"/>
                  <a:ext cx="1446268" cy="1032881"/>
                </a:xfrm>
                <a:prstGeom prst="rect">
                  <a:avLst/>
                </a:prstGeom>
                <a:solidFill>
                  <a:srgbClr val="0C267D"/>
                </a:solidFill>
                <a:ln w="28575">
                  <a:solidFill>
                    <a:srgbClr val="0C267D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  <a:latin typeface="+mj-lt"/>
                      <a:cs typeface="Calibri" panose="020F0502020204030204" pitchFamily="34" charset="0"/>
                    </a:rPr>
                    <a:t>Secretariat</a:t>
                  </a:r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>
                  <a:off x="604929" y="2374762"/>
                  <a:ext cx="1449587" cy="4631113"/>
                </a:xfrm>
                <a:prstGeom prst="roundRect">
                  <a:avLst>
                    <a:gd name="adj" fmla="val 0"/>
                  </a:avLst>
                </a:prstGeom>
                <a:noFill/>
                <a:ln w="28575">
                  <a:solidFill>
                    <a:srgbClr val="0C267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pic>
        <p:nvPicPr>
          <p:cNvPr id="7" name="slide_043" descr="slide_043">
            <a:hlinkClick r:id="" action="ppaction://media"/>
            <a:extLst>
              <a:ext uri="{FF2B5EF4-FFF2-40B4-BE49-F238E27FC236}">
                <a16:creationId xmlns:a16="http://schemas.microsoft.com/office/drawing/2014/main" id="{8F8E3EC6-7D25-BF48-9487-12D177FA2B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09490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2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35"/>
    </mc:Choice>
    <mc:Fallback xmlns="">
      <p:transition spd="slow" advTm="101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7"/>
        <p14:stopEvt time="100328" objId="7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">
            <a:extLst>
              <a:ext uri="{FF2B5EF4-FFF2-40B4-BE49-F238E27FC236}">
                <a16:creationId xmlns:a16="http://schemas.microsoft.com/office/drawing/2014/main" id="{4FCC4EE9-1446-F049-8072-D0F4CF94D691}"/>
              </a:ext>
            </a:extLst>
          </p:cNvPr>
          <p:cNvSpPr/>
          <p:nvPr/>
        </p:nvSpPr>
        <p:spPr>
          <a:xfrm>
            <a:off x="4887431" y="6002722"/>
            <a:ext cx="6872547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 startAt="6"/>
            </a:pPr>
            <a:r>
              <a:rPr lang="en-GB" sz="1700" b="1" dirty="0"/>
              <a:t>Shred </a:t>
            </a:r>
            <a:r>
              <a:rPr lang="en-GB" sz="1700" dirty="0"/>
              <a:t>paper documents and </a:t>
            </a:r>
            <a:r>
              <a:rPr lang="en-GB" sz="1700" b="1" dirty="0"/>
              <a:t>purge </a:t>
            </a:r>
            <a:r>
              <a:rPr lang="en-GB" sz="1700" dirty="0"/>
              <a:t>documents stored on electronic media</a:t>
            </a:r>
            <a:endParaRPr lang="en-GB" sz="1700" dirty="0">
              <a:highlight>
                <a:srgbClr val="FFFF00"/>
              </a:highlight>
            </a:endParaRPr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CABE8284-102F-A34B-9947-2B18F5491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71461">
            <a:off x="909092" y="2285720"/>
            <a:ext cx="3369147" cy="361162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9" name="Textfeld 3">
            <a:extLst>
              <a:ext uri="{FF2B5EF4-FFF2-40B4-BE49-F238E27FC236}">
                <a16:creationId xmlns:a16="http://schemas.microsoft.com/office/drawing/2014/main" id="{3D7A2A8B-5FF1-F946-A528-24779629A519}"/>
              </a:ext>
            </a:extLst>
          </p:cNvPr>
          <p:cNvSpPr txBox="1"/>
          <p:nvPr/>
        </p:nvSpPr>
        <p:spPr>
          <a:xfrm>
            <a:off x="970722" y="1468000"/>
            <a:ext cx="10123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AU" sz="2000" b="1" dirty="0">
                <a:solidFill>
                  <a:srgbClr val="FF0000"/>
                </a:solidFill>
              </a:rPr>
              <a:t>Handling Instructions and Security Measures for the Commission Expert Panels </a:t>
            </a:r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CD3C8142-D7D6-4F43-9CBE-632B7437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10" y="296561"/>
            <a:ext cx="10714177" cy="816165"/>
          </a:xfrm>
        </p:spPr>
        <p:txBody>
          <a:bodyPr anchor="ctr"/>
          <a:lstStyle/>
          <a:p>
            <a:r>
              <a:rPr lang="en-GB" sz="3600" dirty="0"/>
              <a:t>Handling commercially confidential information</a:t>
            </a:r>
          </a:p>
        </p:txBody>
      </p:sp>
      <p:sp>
        <p:nvSpPr>
          <p:cNvPr id="6" name="Rechteck 1">
            <a:extLst>
              <a:ext uri="{FF2B5EF4-FFF2-40B4-BE49-F238E27FC236}">
                <a16:creationId xmlns:a16="http://schemas.microsoft.com/office/drawing/2014/main" id="{4FCC4EE9-1446-F049-8072-D0F4CF94D691}"/>
              </a:ext>
            </a:extLst>
          </p:cNvPr>
          <p:cNvSpPr/>
          <p:nvPr/>
        </p:nvSpPr>
        <p:spPr>
          <a:xfrm>
            <a:off x="4887432" y="2018325"/>
            <a:ext cx="67496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en-US" sz="1700" b="1" dirty="0"/>
              <a:t>Professional secrecy </a:t>
            </a:r>
            <a:r>
              <a:rPr lang="en-US" sz="1700" dirty="0"/>
              <a:t> for any information or document received as expert (Article 339 of the Treaty)</a:t>
            </a:r>
          </a:p>
        </p:txBody>
      </p:sp>
      <p:sp>
        <p:nvSpPr>
          <p:cNvPr id="11" name="Rechteck 1">
            <a:extLst>
              <a:ext uri="{FF2B5EF4-FFF2-40B4-BE49-F238E27FC236}">
                <a16:creationId xmlns:a16="http://schemas.microsoft.com/office/drawing/2014/main" id="{4FCC4EE9-1446-F049-8072-D0F4CF94D691}"/>
              </a:ext>
            </a:extLst>
          </p:cNvPr>
          <p:cNvSpPr/>
          <p:nvPr/>
        </p:nvSpPr>
        <p:spPr>
          <a:xfrm>
            <a:off x="4887432" y="5261244"/>
            <a:ext cx="67496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 startAt="5"/>
            </a:pPr>
            <a:r>
              <a:rPr lang="en-GB" sz="1700" b="1" dirty="0"/>
              <a:t>Remove immediately</a:t>
            </a:r>
            <a:r>
              <a:rPr lang="en-GB" sz="1700" dirty="0"/>
              <a:t> documents </a:t>
            </a:r>
            <a:r>
              <a:rPr lang="en-GB" sz="1700" b="1" dirty="0"/>
              <a:t>from printers, photocopiers, faxes or other shared devices </a:t>
            </a:r>
          </a:p>
        </p:txBody>
      </p:sp>
      <p:sp>
        <p:nvSpPr>
          <p:cNvPr id="12" name="Rechteck 1">
            <a:extLst>
              <a:ext uri="{FF2B5EF4-FFF2-40B4-BE49-F238E27FC236}">
                <a16:creationId xmlns:a16="http://schemas.microsoft.com/office/drawing/2014/main" id="{4FCC4EE9-1446-F049-8072-D0F4CF94D691}"/>
              </a:ext>
            </a:extLst>
          </p:cNvPr>
          <p:cNvSpPr/>
          <p:nvPr/>
        </p:nvSpPr>
        <p:spPr>
          <a:xfrm>
            <a:off x="4887432" y="4519764"/>
            <a:ext cx="67496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 startAt="4"/>
            </a:pPr>
            <a:r>
              <a:rPr lang="en-US" sz="1700" b="1" dirty="0"/>
              <a:t>Do not keep paper/electronic files </a:t>
            </a:r>
            <a:r>
              <a:rPr lang="en-US" sz="1700" dirty="0"/>
              <a:t>of the documents or any information beyond </a:t>
            </a:r>
            <a:r>
              <a:rPr lang="en-US" sz="1700" b="1" dirty="0"/>
              <a:t>30 days </a:t>
            </a:r>
            <a:r>
              <a:rPr lang="en-US" sz="1700" dirty="0"/>
              <a:t>from a task </a:t>
            </a:r>
            <a:r>
              <a:rPr lang="en-US" sz="1700" dirty="0" err="1"/>
              <a:t>finalisation</a:t>
            </a:r>
            <a:endParaRPr lang="en-US" sz="1700" dirty="0"/>
          </a:p>
        </p:txBody>
      </p:sp>
      <p:sp>
        <p:nvSpPr>
          <p:cNvPr id="13" name="Rechteck 1">
            <a:extLst>
              <a:ext uri="{FF2B5EF4-FFF2-40B4-BE49-F238E27FC236}">
                <a16:creationId xmlns:a16="http://schemas.microsoft.com/office/drawing/2014/main" id="{4FCC4EE9-1446-F049-8072-D0F4CF94D691}"/>
              </a:ext>
            </a:extLst>
          </p:cNvPr>
          <p:cNvSpPr/>
          <p:nvPr/>
        </p:nvSpPr>
        <p:spPr>
          <a:xfrm>
            <a:off x="4887432" y="3501285"/>
            <a:ext cx="674960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 startAt="3"/>
            </a:pPr>
            <a:r>
              <a:rPr lang="en-GB" sz="1700" b="1" dirty="0"/>
              <a:t>Do not read or edit documents in public places</a:t>
            </a:r>
            <a:r>
              <a:rPr lang="en-GB" sz="1700" dirty="0"/>
              <a:t>. Electronic copies stored on platforms only accessible by the target audience</a:t>
            </a:r>
            <a:endParaRPr lang="en-US" sz="1700" dirty="0"/>
          </a:p>
        </p:txBody>
      </p:sp>
      <p:sp>
        <p:nvSpPr>
          <p:cNvPr id="14" name="Rechteck 1">
            <a:extLst>
              <a:ext uri="{FF2B5EF4-FFF2-40B4-BE49-F238E27FC236}">
                <a16:creationId xmlns:a16="http://schemas.microsoft.com/office/drawing/2014/main" id="{4FCC4EE9-1446-F049-8072-D0F4CF94D691}"/>
              </a:ext>
            </a:extLst>
          </p:cNvPr>
          <p:cNvSpPr/>
          <p:nvPr/>
        </p:nvSpPr>
        <p:spPr>
          <a:xfrm>
            <a:off x="4887432" y="2759805"/>
            <a:ext cx="67496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 startAt="2"/>
            </a:pPr>
            <a:r>
              <a:rPr lang="en-GB" sz="1700" b="1" dirty="0"/>
              <a:t>Secure</a:t>
            </a:r>
            <a:r>
              <a:rPr lang="en-GB" sz="1700" dirty="0"/>
              <a:t> </a:t>
            </a:r>
            <a:r>
              <a:rPr lang="en-GB" sz="1700" dirty="0" err="1"/>
              <a:t>SNC</a:t>
            </a:r>
            <a:r>
              <a:rPr lang="en-GB" sz="1700" dirty="0"/>
              <a:t> information when not in use (stored in a locked office or a locked cupboard)</a:t>
            </a:r>
          </a:p>
        </p:txBody>
      </p:sp>
      <p:sp>
        <p:nvSpPr>
          <p:cNvPr id="2" name="Rectangle 1"/>
          <p:cNvSpPr/>
          <p:nvPr/>
        </p:nvSpPr>
        <p:spPr>
          <a:xfrm>
            <a:off x="9771017" y="6313714"/>
            <a:ext cx="2316480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Recording 21 Oct 2020 at 14:52:47" descr="Audio Recording 21 Oct 2020 at 14:52:47">
            <a:hlinkClick r:id="" action="ppaction://media"/>
            <a:extLst>
              <a:ext uri="{FF2B5EF4-FFF2-40B4-BE49-F238E27FC236}">
                <a16:creationId xmlns:a16="http://schemas.microsoft.com/office/drawing/2014/main" id="{176F978C-EC6A-CD40-8ECA-D2E0655EE1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2298" y="-116950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6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91"/>
    </mc:Choice>
    <mc:Fallback xmlns="">
      <p:transition spd="slow" advTm="75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3"/>
        <p14:stopEvt time="73551" objId="3"/>
      </p14:showEvt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6428" y="192507"/>
            <a:ext cx="5829220" cy="625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0227" y="856411"/>
            <a:ext cx="11158197" cy="6001589"/>
          </a:xfrm>
        </p:spPr>
        <p:txBody>
          <a:bodyPr/>
          <a:lstStyle/>
          <a:p>
            <a:pPr algn="just">
              <a:buClr>
                <a:srgbClr val="FF3300"/>
              </a:buClr>
              <a:buSzPct val="150000"/>
            </a:pPr>
            <a:r>
              <a:rPr lang="en-GB" sz="1600" dirty="0"/>
              <a:t>[</a:t>
            </a:r>
            <a:r>
              <a:rPr lang="en-GB" sz="1600" b="1" dirty="0"/>
              <a:t>MDR</a:t>
            </a:r>
            <a:r>
              <a:rPr lang="en-GB" sz="1600" dirty="0"/>
              <a:t>] Regulation (EU) 2017/</a:t>
            </a:r>
            <a:r>
              <a:rPr lang="en-GB" sz="1600" b="1" dirty="0"/>
              <a:t>745</a:t>
            </a:r>
            <a:r>
              <a:rPr lang="en-GB" sz="1600" dirty="0"/>
              <a:t> of the European Parliament and of the Council of 5 April 2017 on medical devices, amending Directive 2001/83/EC, Regulation (EC) No 178/2002 and Regulation (EC) No 1223/2009 and repealing Council Directives 90/385/EEC and 93/42/EEC, </a:t>
            </a:r>
            <a:r>
              <a:rPr lang="en-GB" sz="1600" i="1" dirty="0"/>
              <a:t>Official Journal of the European Union</a:t>
            </a:r>
            <a:r>
              <a:rPr lang="en-GB" sz="1600" dirty="0"/>
              <a:t>, L </a:t>
            </a:r>
            <a:r>
              <a:rPr lang="en-GB" sz="1600" b="1" dirty="0"/>
              <a:t>117</a:t>
            </a:r>
            <a:r>
              <a:rPr lang="en-GB" sz="1600" dirty="0"/>
              <a:t>, 5</a:t>
            </a:r>
            <a:r>
              <a:rPr lang="en-GB" sz="1600" baseline="30000" dirty="0"/>
              <a:t>th</a:t>
            </a:r>
            <a:r>
              <a:rPr lang="en-GB" sz="1600" dirty="0"/>
              <a:t> May 2017, pp. 1-175</a:t>
            </a:r>
          </a:p>
          <a:p>
            <a:pPr algn="just">
              <a:buClr>
                <a:srgbClr val="FF3300"/>
              </a:buClr>
              <a:buSzPct val="150000"/>
            </a:pPr>
            <a:r>
              <a:rPr lang="en-GB" sz="1600" b="1" dirty="0"/>
              <a:t>[IVDR</a:t>
            </a:r>
            <a:r>
              <a:rPr lang="en-GB" sz="1600" dirty="0"/>
              <a:t>] Regulation (EU) 2017/</a:t>
            </a:r>
            <a:r>
              <a:rPr lang="en-GB" sz="1600" b="1" dirty="0"/>
              <a:t>746</a:t>
            </a:r>
            <a:r>
              <a:rPr lang="en-GB" sz="1600" dirty="0"/>
              <a:t> of the European Parliament and of the Council of 5 April 2017 on </a:t>
            </a:r>
            <a:r>
              <a:rPr lang="en-GB" sz="1600" i="1" dirty="0"/>
              <a:t>in vitro</a:t>
            </a:r>
            <a:r>
              <a:rPr lang="en-GB" sz="1600" dirty="0"/>
              <a:t> diagnostic medical devices and repealing Directive 98/79/EC and Commission Decision 2010/227/EU, </a:t>
            </a:r>
            <a:r>
              <a:rPr lang="en-GB" sz="1600" i="1" dirty="0"/>
              <a:t>Official Journal of the European Union</a:t>
            </a:r>
            <a:r>
              <a:rPr lang="en-GB" sz="1600" dirty="0"/>
              <a:t>, L </a:t>
            </a:r>
            <a:r>
              <a:rPr lang="en-GB" sz="1600" b="1" dirty="0"/>
              <a:t>117</a:t>
            </a:r>
            <a:r>
              <a:rPr lang="en-GB" sz="1600" dirty="0"/>
              <a:t>, 5</a:t>
            </a:r>
            <a:r>
              <a:rPr lang="en-GB" sz="1600" baseline="30000" dirty="0"/>
              <a:t>th</a:t>
            </a:r>
            <a:r>
              <a:rPr lang="en-GB" sz="1600" dirty="0"/>
              <a:t> May 2017, pp. 176-332</a:t>
            </a:r>
          </a:p>
          <a:p>
            <a:pPr algn="just">
              <a:buClr>
                <a:srgbClr val="FF3300"/>
              </a:buClr>
              <a:buSzPct val="150000"/>
            </a:pPr>
            <a:r>
              <a:rPr lang="en-GB" sz="1600" dirty="0"/>
              <a:t>Commission Implementing Decision (EU) 2019/</a:t>
            </a:r>
            <a:r>
              <a:rPr lang="en-GB" sz="1600" b="1" dirty="0"/>
              <a:t>1396</a:t>
            </a:r>
            <a:r>
              <a:rPr lang="en-GB" sz="1600" dirty="0"/>
              <a:t> of 10 September 2019 laying down the rules for the application of Regulation (EU) 2017/745 of the European Parliament and of the Council as regards the designation of expert panels in the field of medical devices, </a:t>
            </a:r>
            <a:r>
              <a:rPr lang="en-GB" sz="1600" i="1" dirty="0"/>
              <a:t>Official Journal of the European Union</a:t>
            </a:r>
            <a:r>
              <a:rPr lang="en-GB" sz="1600" dirty="0"/>
              <a:t>, L </a:t>
            </a:r>
            <a:r>
              <a:rPr lang="en-GB" sz="1600" b="1" dirty="0"/>
              <a:t>234</a:t>
            </a:r>
            <a:r>
              <a:rPr lang="en-GB" sz="1600" dirty="0"/>
              <a:t>, 11</a:t>
            </a:r>
            <a:r>
              <a:rPr lang="en-GB" sz="1600" baseline="30000" dirty="0"/>
              <a:t>th</a:t>
            </a:r>
            <a:r>
              <a:rPr lang="en-GB" sz="1600" dirty="0"/>
              <a:t> September 2019, pp. 23-30</a:t>
            </a:r>
          </a:p>
          <a:p>
            <a:pPr algn="just">
              <a:buClr>
                <a:srgbClr val="FF3300"/>
              </a:buClr>
              <a:buSzPct val="150000"/>
            </a:pPr>
            <a:r>
              <a:rPr lang="en-GB" sz="1600" dirty="0"/>
              <a:t>Call for expression of interest for expert panels on medical devices and </a:t>
            </a:r>
            <a:r>
              <a:rPr lang="en-GB" sz="1600" i="1" dirty="0"/>
              <a:t>in vitro</a:t>
            </a:r>
            <a:r>
              <a:rPr lang="en-GB" sz="1600" dirty="0"/>
              <a:t> diagnostic medical devices, 804/PP/GRO/CODEL/20/, </a:t>
            </a:r>
            <a:r>
              <a:rPr lang="en-GB" sz="1600" i="1" dirty="0"/>
              <a:t>Official Journal of the European Union</a:t>
            </a:r>
            <a:r>
              <a:rPr lang="en-GB" sz="1600" dirty="0"/>
              <a:t>, C </a:t>
            </a:r>
            <a:r>
              <a:rPr lang="en-GB" sz="1600" b="1" dirty="0"/>
              <a:t>323</a:t>
            </a:r>
            <a:r>
              <a:rPr lang="en-GB" sz="1600" dirty="0"/>
              <a:t>, 27</a:t>
            </a:r>
            <a:r>
              <a:rPr lang="en-GB" sz="1600" baseline="30000" dirty="0"/>
              <a:t>th</a:t>
            </a:r>
            <a:r>
              <a:rPr lang="en-GB" sz="1600" dirty="0"/>
              <a:t> September 2019, pp. 93-99</a:t>
            </a:r>
          </a:p>
          <a:p>
            <a:pPr algn="just">
              <a:buClr>
                <a:srgbClr val="FF3300"/>
              </a:buClr>
              <a:buSzPct val="150000"/>
            </a:pPr>
            <a:r>
              <a:rPr lang="en-GB" sz="1600" dirty="0"/>
              <a:t>[</a:t>
            </a:r>
            <a:r>
              <a:rPr lang="en-GB" sz="1600" b="1" dirty="0" err="1"/>
              <a:t>ToR</a:t>
            </a:r>
            <a:r>
              <a:rPr lang="en-GB" sz="1600" dirty="0"/>
              <a:t>] Terms of Reference of the European Commission Expert Panels on Medical Devices and </a:t>
            </a:r>
            <a:r>
              <a:rPr lang="en-GB" sz="1600" i="1" dirty="0"/>
              <a:t>In Vitro</a:t>
            </a:r>
            <a:r>
              <a:rPr lang="en-GB" sz="1600" dirty="0"/>
              <a:t> Diagnostic Medical Devices (EXPAMED)</a:t>
            </a:r>
          </a:p>
          <a:p>
            <a:pPr algn="just">
              <a:buClr>
                <a:srgbClr val="FF3300"/>
              </a:buClr>
              <a:buSzPct val="150000"/>
            </a:pPr>
            <a:r>
              <a:rPr lang="en-GB" sz="1600" dirty="0"/>
              <a:t>[</a:t>
            </a:r>
            <a:r>
              <a:rPr lang="en-GB" sz="1600" b="1" dirty="0"/>
              <a:t>RoP</a:t>
            </a:r>
            <a:r>
              <a:rPr lang="en-GB" sz="1600" dirty="0"/>
              <a:t>] Rules of Procedure of the European Commission Expert Panels on Medical Devices and </a:t>
            </a:r>
            <a:r>
              <a:rPr lang="en-GB" sz="1600" i="1" dirty="0"/>
              <a:t>In Vitro</a:t>
            </a:r>
            <a:r>
              <a:rPr lang="en-GB" sz="1600" dirty="0"/>
              <a:t> Diagnostic Devices</a:t>
            </a:r>
          </a:p>
          <a:p>
            <a:pPr algn="just">
              <a:buClr>
                <a:srgbClr val="FF3300"/>
              </a:buClr>
              <a:buSzPct val="150000"/>
            </a:pPr>
            <a:r>
              <a:rPr lang="en-GB" sz="1600" dirty="0"/>
              <a:t>Handling instructions based on the </a:t>
            </a:r>
            <a:r>
              <a:rPr lang="en-AU" sz="1600" dirty="0"/>
              <a:t>European Commission Security Notice on Marking and handling of sensitive non-classified information, C(2019) 1904 final, 5</a:t>
            </a:r>
            <a:r>
              <a:rPr lang="en-AU" sz="1600" baseline="30000" dirty="0"/>
              <a:t>th</a:t>
            </a:r>
            <a:r>
              <a:rPr lang="en-AU" sz="1600" dirty="0"/>
              <a:t> March 2019</a:t>
            </a:r>
            <a:endParaRPr lang="en-GB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0494" y="0"/>
            <a:ext cx="6280484" cy="782357"/>
          </a:xfrm>
        </p:spPr>
        <p:txBody>
          <a:bodyPr/>
          <a:lstStyle/>
          <a:p>
            <a:r>
              <a:rPr lang="en-GB" dirty="0"/>
              <a:t>Background documents</a:t>
            </a:r>
          </a:p>
        </p:txBody>
      </p:sp>
      <p:pic>
        <p:nvPicPr>
          <p:cNvPr id="8" name="slide_45" descr="slide_45">
            <a:hlinkClick r:id="" action="ppaction://media"/>
            <a:extLst>
              <a:ext uri="{FF2B5EF4-FFF2-40B4-BE49-F238E27FC236}">
                <a16:creationId xmlns:a16="http://schemas.microsoft.com/office/drawing/2014/main" id="{3E794AF0-D962-F942-AE95-E75E29F7F4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5007" y="-123575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91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73"/>
    </mc:Choice>
    <mc:Fallback xmlns="">
      <p:transition spd="slow" advTm="76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8"/>
        <p14:stopEvt time="75158" objId="8"/>
      </p14:showEvt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20491" y="60157"/>
            <a:ext cx="6117983" cy="69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460581" y="5931631"/>
            <a:ext cx="2504792" cy="837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351593"/>
              </p:ext>
            </p:extLst>
          </p:nvPr>
        </p:nvGraphicFramePr>
        <p:xfrm>
          <a:off x="510284" y="1272964"/>
          <a:ext cx="10800000" cy="5080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0030">
                  <a:extLst>
                    <a:ext uri="{9D8B030D-6E8A-4147-A177-3AD203B41FA5}">
                      <a16:colId xmlns:a16="http://schemas.microsoft.com/office/drawing/2014/main" val="1134805570"/>
                    </a:ext>
                  </a:extLst>
                </a:gridCol>
                <a:gridCol w="5529970">
                  <a:extLst>
                    <a:ext uri="{9D8B030D-6E8A-4147-A177-3AD203B41FA5}">
                      <a16:colId xmlns:a16="http://schemas.microsoft.com/office/drawing/2014/main" val="3426659831"/>
                    </a:ext>
                  </a:extLst>
                </a:gridCol>
              </a:tblGrid>
              <a:tr h="55781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Methodology</a:t>
                      </a:r>
                      <a:endParaRPr lang="en-GB" dirty="0"/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Reference</a:t>
                      </a:r>
                      <a:r>
                        <a:rPr lang="en-GB" dirty="0"/>
                        <a:t> documents /tools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234208"/>
                  </a:ext>
                </a:extLst>
              </a:tr>
              <a:tr h="786915">
                <a:tc>
                  <a:txBody>
                    <a:bodyPr/>
                    <a:lstStyle/>
                    <a:p>
                      <a:r>
                        <a:rPr lang="en-GB" dirty="0"/>
                        <a:t>What are the roles and tasks of the experts panels?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398326"/>
                  </a:ext>
                </a:extLst>
              </a:tr>
              <a:tr h="915070">
                <a:tc>
                  <a:txBody>
                    <a:bodyPr/>
                    <a:lstStyle/>
                    <a:p>
                      <a:r>
                        <a:rPr lang="en-GB" dirty="0"/>
                        <a:t>How do panels operate and what are the roles of individual experts?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28973"/>
                  </a:ext>
                </a:extLst>
              </a:tr>
              <a:tr h="946387">
                <a:tc>
                  <a:txBody>
                    <a:bodyPr/>
                    <a:lstStyle/>
                    <a:p>
                      <a:r>
                        <a:rPr lang="en-GB" dirty="0"/>
                        <a:t>What tools can experts use for the screening </a:t>
                      </a:r>
                      <a:br>
                        <a:rPr lang="en-GB" dirty="0"/>
                      </a:br>
                      <a:r>
                        <a:rPr lang="en-GB" dirty="0"/>
                        <a:t>decision criteria</a:t>
                      </a:r>
                      <a:r>
                        <a:rPr lang="en-GB" baseline="0" dirty="0"/>
                        <a:t>?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696662"/>
                  </a:ext>
                </a:extLst>
              </a:tr>
              <a:tr h="794983">
                <a:tc>
                  <a:txBody>
                    <a:bodyPr/>
                    <a:lstStyle/>
                    <a:p>
                      <a:r>
                        <a:rPr lang="en-US" dirty="0"/>
                        <a:t>What are the routine operational procedures? How should experts use IT tools for</a:t>
                      </a:r>
                      <a:r>
                        <a:rPr lang="en-US" baseline="0" dirty="0"/>
                        <a:t> data exchange/handling</a:t>
                      </a:r>
                      <a:r>
                        <a:rPr lang="en-US" dirty="0"/>
                        <a:t>? 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815441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en-US" dirty="0"/>
                        <a:t>How should experts document their decisions and advice?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646805"/>
                  </a:ext>
                </a:extLst>
              </a:tr>
            </a:tbl>
          </a:graphicData>
        </a:graphic>
      </p:graphicFrame>
      <p:sp>
        <p:nvSpPr>
          <p:cNvPr id="7" name="Dokument 11">
            <a:extLst>
              <a:ext uri="{FF2B5EF4-FFF2-40B4-BE49-F238E27FC236}">
                <a16:creationId xmlns:a16="http://schemas.microsoft.com/office/drawing/2014/main" id="{DAE8105B-388D-0449-BAE4-867D92B6B0CB}"/>
              </a:ext>
            </a:extLst>
          </p:cNvPr>
          <p:cNvSpPr/>
          <p:nvPr/>
        </p:nvSpPr>
        <p:spPr>
          <a:xfrm>
            <a:off x="6227518" y="4544622"/>
            <a:ext cx="2412000" cy="633540"/>
          </a:xfrm>
          <a:prstGeom prst="flowChartDocument">
            <a:avLst/>
          </a:prstGeom>
          <a:solidFill>
            <a:srgbClr val="D08A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Operational procedures</a:t>
            </a:r>
          </a:p>
        </p:txBody>
      </p:sp>
      <p:sp>
        <p:nvSpPr>
          <p:cNvPr id="8" name="Dokument 4">
            <a:extLst>
              <a:ext uri="{FF2B5EF4-FFF2-40B4-BE49-F238E27FC236}">
                <a16:creationId xmlns:a16="http://schemas.microsoft.com/office/drawing/2014/main" id="{1F03176A-235D-5E49-9021-C210027668B0}"/>
              </a:ext>
            </a:extLst>
          </p:cNvPr>
          <p:cNvSpPr/>
          <p:nvPr/>
        </p:nvSpPr>
        <p:spPr>
          <a:xfrm>
            <a:off x="8763312" y="1871397"/>
            <a:ext cx="2412000" cy="645384"/>
          </a:xfrm>
          <a:prstGeom prst="flowChartDocument">
            <a:avLst/>
          </a:prstGeom>
          <a:solidFill>
            <a:srgbClr val="D08A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Annex II of expert contract: </a:t>
            </a:r>
            <a:r>
              <a:rPr lang="en-GB" sz="1600" b="1" dirty="0" err="1">
                <a:solidFill>
                  <a:schemeClr val="bg1"/>
                </a:solidFill>
              </a:rPr>
              <a:t>ToR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9" name="Dokument 4">
            <a:extLst>
              <a:ext uri="{FF2B5EF4-FFF2-40B4-BE49-F238E27FC236}">
                <a16:creationId xmlns:a16="http://schemas.microsoft.com/office/drawing/2014/main" id="{1F03176A-235D-5E49-9021-C210027668B0}"/>
              </a:ext>
            </a:extLst>
          </p:cNvPr>
          <p:cNvSpPr/>
          <p:nvPr/>
        </p:nvSpPr>
        <p:spPr>
          <a:xfrm>
            <a:off x="6227519" y="1871397"/>
            <a:ext cx="2412000" cy="728840"/>
          </a:xfrm>
          <a:prstGeom prst="flowChartDocument">
            <a:avLst/>
          </a:prstGeom>
          <a:solidFill>
            <a:srgbClr val="D08A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Terms of 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Reference</a:t>
            </a:r>
          </a:p>
        </p:txBody>
      </p:sp>
      <p:sp>
        <p:nvSpPr>
          <p:cNvPr id="10" name="Dokument 11">
            <a:extLst>
              <a:ext uri="{FF2B5EF4-FFF2-40B4-BE49-F238E27FC236}">
                <a16:creationId xmlns:a16="http://schemas.microsoft.com/office/drawing/2014/main" id="{DAE8105B-388D-0449-BAE4-867D92B6B0CB}"/>
              </a:ext>
            </a:extLst>
          </p:cNvPr>
          <p:cNvSpPr/>
          <p:nvPr/>
        </p:nvSpPr>
        <p:spPr>
          <a:xfrm>
            <a:off x="8523721" y="2763606"/>
            <a:ext cx="2719077" cy="695148"/>
          </a:xfrm>
          <a:prstGeom prst="flowChartDocument">
            <a:avLst/>
          </a:prstGeom>
          <a:solidFill>
            <a:srgbClr val="D08A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Handling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confidential information</a:t>
            </a:r>
          </a:p>
        </p:txBody>
      </p:sp>
      <p:sp>
        <p:nvSpPr>
          <p:cNvPr id="11" name="Dokument 10">
            <a:extLst>
              <a:ext uri="{FF2B5EF4-FFF2-40B4-BE49-F238E27FC236}">
                <a16:creationId xmlns:a16="http://schemas.microsoft.com/office/drawing/2014/main" id="{B8692C61-AE30-E548-B3CE-E29DC5FF7D55}"/>
              </a:ext>
            </a:extLst>
          </p:cNvPr>
          <p:cNvSpPr/>
          <p:nvPr/>
        </p:nvSpPr>
        <p:spPr>
          <a:xfrm>
            <a:off x="6227519" y="2794546"/>
            <a:ext cx="2214716" cy="685622"/>
          </a:xfrm>
          <a:prstGeom prst="flowChartDocument">
            <a:avLst/>
          </a:prstGeom>
          <a:solidFill>
            <a:srgbClr val="D08A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Rules of Procedure</a:t>
            </a:r>
          </a:p>
        </p:txBody>
      </p:sp>
      <p:sp>
        <p:nvSpPr>
          <p:cNvPr id="12" name="Dokument 15">
            <a:extLst>
              <a:ext uri="{FF2B5EF4-FFF2-40B4-BE49-F238E27FC236}">
                <a16:creationId xmlns:a16="http://schemas.microsoft.com/office/drawing/2014/main" id="{DA8C7224-D207-EF4D-AA2F-01A11B5EE68B}"/>
              </a:ext>
            </a:extLst>
          </p:cNvPr>
          <p:cNvSpPr/>
          <p:nvPr/>
        </p:nvSpPr>
        <p:spPr>
          <a:xfrm>
            <a:off x="6025140" y="3622123"/>
            <a:ext cx="2918564" cy="793747"/>
          </a:xfrm>
          <a:prstGeom prst="flowChartDocument">
            <a:avLst/>
          </a:prstGeom>
          <a:solidFill>
            <a:srgbClr val="D08A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Commission Guidance on screening decision criteria</a:t>
            </a:r>
          </a:p>
        </p:txBody>
      </p:sp>
      <p:sp>
        <p:nvSpPr>
          <p:cNvPr id="13" name="Dokument 16">
            <a:extLst>
              <a:ext uri="{FF2B5EF4-FFF2-40B4-BE49-F238E27FC236}">
                <a16:creationId xmlns:a16="http://schemas.microsoft.com/office/drawing/2014/main" id="{6556DECC-C629-8943-8709-B7FFDC5ADCF0}"/>
              </a:ext>
            </a:extLst>
          </p:cNvPr>
          <p:cNvSpPr/>
          <p:nvPr/>
        </p:nvSpPr>
        <p:spPr>
          <a:xfrm>
            <a:off x="7064711" y="5471456"/>
            <a:ext cx="2918020" cy="736735"/>
          </a:xfrm>
          <a:prstGeom prst="flowChartDocument">
            <a:avLst/>
          </a:prstGeom>
          <a:solidFill>
            <a:srgbClr val="D08A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Expert panel templates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CECP/PECP </a:t>
            </a:r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810807" y="309107"/>
            <a:ext cx="6337349" cy="782357"/>
          </a:xfrm>
        </p:spPr>
        <p:txBody>
          <a:bodyPr anchor="ctr"/>
          <a:lstStyle/>
          <a:p>
            <a:r>
              <a:rPr lang="en-GB" dirty="0"/>
              <a:t>Reference documents/tools</a:t>
            </a:r>
          </a:p>
        </p:txBody>
      </p:sp>
      <p:sp>
        <p:nvSpPr>
          <p:cNvPr id="16" name="Dokument 15">
            <a:extLst>
              <a:ext uri="{FF2B5EF4-FFF2-40B4-BE49-F238E27FC236}">
                <a16:creationId xmlns:a16="http://schemas.microsoft.com/office/drawing/2014/main" id="{DA8C7224-D207-EF4D-AA2F-01A11B5EE68B}"/>
              </a:ext>
            </a:extLst>
          </p:cNvPr>
          <p:cNvSpPr/>
          <p:nvPr/>
        </p:nvSpPr>
        <p:spPr>
          <a:xfrm>
            <a:off x="8763312" y="4488784"/>
            <a:ext cx="2412000" cy="689377"/>
          </a:xfrm>
          <a:prstGeom prst="flowChartDocument">
            <a:avLst/>
          </a:prstGeom>
          <a:solidFill>
            <a:srgbClr val="D08A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CIRCABC data exchange/handling  </a:t>
            </a:r>
          </a:p>
        </p:txBody>
      </p:sp>
      <p:sp>
        <p:nvSpPr>
          <p:cNvPr id="19" name="Dokument 15">
            <a:extLst>
              <a:ext uri="{FF2B5EF4-FFF2-40B4-BE49-F238E27FC236}">
                <a16:creationId xmlns:a16="http://schemas.microsoft.com/office/drawing/2014/main" id="{F876A0D2-E573-A34F-9DA7-A4B3303E6A1F}"/>
              </a:ext>
            </a:extLst>
          </p:cNvPr>
          <p:cNvSpPr/>
          <p:nvPr/>
        </p:nvSpPr>
        <p:spPr>
          <a:xfrm>
            <a:off x="9039498" y="3624898"/>
            <a:ext cx="2135814" cy="793747"/>
          </a:xfrm>
          <a:prstGeom prst="flowChartDocument">
            <a:avLst/>
          </a:prstGeom>
          <a:solidFill>
            <a:srgbClr val="D08A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Templates &amp; Tools</a:t>
            </a:r>
          </a:p>
        </p:txBody>
      </p:sp>
      <p:pic>
        <p:nvPicPr>
          <p:cNvPr id="2" name="Audio Recording 21 Oct 2020 at 14:55:01" descr="Audio Recording 21 Oct 2020 at 14:55:01">
            <a:hlinkClick r:id="" action="ppaction://media"/>
            <a:extLst>
              <a:ext uri="{FF2B5EF4-FFF2-40B4-BE49-F238E27FC236}">
                <a16:creationId xmlns:a16="http://schemas.microsoft.com/office/drawing/2014/main" id="{D0ED4F3A-53F0-3640-8314-F5CFD7AB52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36028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5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56"/>
    </mc:Choice>
    <mc:Fallback xmlns="">
      <p:transition spd="slow" advTm="24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2"/>
        <p14:stopEvt time="11157" objId="2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2583712"/>
            <a:ext cx="12192000" cy="3306724"/>
          </a:xfrm>
          <a:prstGeom prst="rect">
            <a:avLst/>
          </a:prstGeom>
          <a:solidFill>
            <a:srgbClr val="F68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1078ED-FFA5-094F-9382-B1C7EC99F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996" y="2902687"/>
            <a:ext cx="6543608" cy="2847219"/>
          </a:xfrm>
        </p:spPr>
        <p:txBody>
          <a:bodyPr/>
          <a:lstStyle/>
          <a:p>
            <a:pPr marL="457200"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</a:rPr>
              <a:t>Discussing, amending, adopting the Rules of Procedure in agreement with Secretariat</a:t>
            </a:r>
          </a:p>
          <a:p>
            <a:pPr marL="457200" algn="just"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bg1"/>
              </a:solidFill>
            </a:endParaRPr>
          </a:p>
          <a:p>
            <a:pPr marL="457200" algn="just"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</a:rPr>
              <a:t>Reviewing the Rules of Procedure at least every 3 years</a:t>
            </a:r>
          </a:p>
          <a:p>
            <a:pPr marL="457200" algn="just"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bg1"/>
              </a:solidFill>
            </a:endParaRPr>
          </a:p>
          <a:p>
            <a:pPr marL="457200" algn="just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</a:rPr>
              <a:t>Proposing procedural improvements when needed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B178568-659A-314C-9E8C-6DE848D4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10" y="556403"/>
            <a:ext cx="10263893" cy="782357"/>
          </a:xfrm>
        </p:spPr>
        <p:txBody>
          <a:bodyPr/>
          <a:lstStyle/>
          <a:p>
            <a:r>
              <a:rPr lang="de-DE" dirty="0"/>
              <a:t>Roles of the </a:t>
            </a:r>
            <a:r>
              <a:rPr lang="de-DE" dirty="0" err="1"/>
              <a:t>Coordination</a:t>
            </a:r>
            <a:r>
              <a:rPr lang="de-DE" dirty="0"/>
              <a:t> </a:t>
            </a:r>
            <a:r>
              <a:rPr lang="de-DE" dirty="0" err="1"/>
              <a:t>Committee</a:t>
            </a:r>
            <a:r>
              <a:rPr lang="de-DE" dirty="0"/>
              <a:t> in regard</a:t>
            </a:r>
            <a:br>
              <a:rPr lang="de-DE" dirty="0"/>
            </a:br>
            <a:r>
              <a:rPr lang="de-DE" dirty="0"/>
              <a:t>to the Rules of Procedure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1" y="1938638"/>
            <a:ext cx="3811269" cy="3811269"/>
          </a:xfrm>
          <a:prstGeom prst="rect">
            <a:avLst/>
          </a:prstGeom>
        </p:spPr>
      </p:pic>
      <p:pic>
        <p:nvPicPr>
          <p:cNvPr id="4" name="Audio Recording 21 Oct 2020 at 14:56:07" descr="Audio Recording 21 Oct 2020 at 14:56:07">
            <a:hlinkClick r:id="" action="ppaction://media"/>
            <a:extLst>
              <a:ext uri="{FF2B5EF4-FFF2-40B4-BE49-F238E27FC236}">
                <a16:creationId xmlns:a16="http://schemas.microsoft.com/office/drawing/2014/main" id="{459BF1AC-9608-454F-80CC-2E17D71E9C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-109494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1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79"/>
    </mc:Choice>
    <mc:Fallback xmlns="">
      <p:transition spd="slow" advTm="33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4"/>
        <p14:stopEvt time="31882" objId="4"/>
      </p14:showEvt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wrap="square" anchor="b" anchorCtr="0"/>
          <a:lstStyle/>
          <a:p>
            <a:r>
              <a:rPr lang="en-GB" sz="1050" b="1" dirty="0"/>
              <a:t>© European Union 2020</a:t>
            </a:r>
          </a:p>
          <a:p>
            <a:r>
              <a:rPr lang="en-GB" sz="1050" dirty="0"/>
              <a:t>Unless otherwise noted the reuse of this presentation is authorised under the </a:t>
            </a:r>
            <a:r>
              <a:rPr lang="en-GB" sz="1050" dirty="0">
                <a:hlinkClick r:id="rId6"/>
              </a:rPr>
              <a:t>CC BY 4.0 </a:t>
            </a:r>
            <a:r>
              <a:rPr lang="en-GB" sz="1050" dirty="0"/>
              <a:t>license. For any use or reproduction of elements that are not owned by the EU, permission may need to be sought directly from the respective right holders.</a:t>
            </a:r>
          </a:p>
        </p:txBody>
      </p:sp>
      <p:pic>
        <p:nvPicPr>
          <p:cNvPr id="5" name="slide_48" descr="slide_48">
            <a:hlinkClick r:id="" action="ppaction://media"/>
            <a:extLst>
              <a:ext uri="{FF2B5EF4-FFF2-40B4-BE49-F238E27FC236}">
                <a16:creationId xmlns:a16="http://schemas.microsoft.com/office/drawing/2014/main" id="{ECE0530C-61F1-3F4F-A996-6BE8CD5611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-84331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1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25"/>
    </mc:Choice>
    <mc:Fallback xmlns="">
      <p:transition spd="slow" advTm="25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5"/>
        <p14:stopEvt time="12520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52000" y="5803900"/>
            <a:ext cx="2273300" cy="87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2B9C242-64B6-4E46-9BD3-B4C914A3E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425" y="1"/>
            <a:ext cx="11969990" cy="1177982"/>
          </a:xfrm>
        </p:spPr>
        <p:txBody>
          <a:bodyPr/>
          <a:lstStyle/>
          <a:p>
            <a:r>
              <a:rPr lang="en-GB" dirty="0"/>
              <a:t>Expert roles in MDR can be seen as falling into two broad categories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7CA5288-4946-424A-BA14-6AE0F87CCE69}"/>
              </a:ext>
            </a:extLst>
          </p:cNvPr>
          <p:cNvSpPr/>
          <p:nvPr/>
        </p:nvSpPr>
        <p:spPr>
          <a:xfrm>
            <a:off x="2222500" y="3308772"/>
            <a:ext cx="4320000" cy="12416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219170"/>
            <a:r>
              <a:rPr lang="en-US" kern="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Expertise &amp; assistance in relation to the </a:t>
            </a:r>
            <a:r>
              <a:rPr lang="en-US" b="1" kern="0" dirty="0">
                <a:solidFill>
                  <a:schemeClr val="tx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implementation</a:t>
            </a:r>
            <a:r>
              <a:rPr lang="en-US" kern="0" dirty="0">
                <a:solidFill>
                  <a:schemeClr val="tx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kern="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of the MDR,</a:t>
            </a:r>
            <a:br>
              <a:rPr lang="en-US" kern="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kern="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including advice on safety &amp; performance of specific high risk devices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D2446C4-2BF9-2546-ABA0-A44332B1A65A}"/>
              </a:ext>
            </a:extLst>
          </p:cNvPr>
          <p:cNvSpPr/>
          <p:nvPr/>
        </p:nvSpPr>
        <p:spPr>
          <a:xfrm>
            <a:off x="2222500" y="5196079"/>
            <a:ext cx="4320000" cy="11641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Review clinical evaluation assessment reports of notified bodies:</a:t>
            </a:r>
          </a:p>
          <a:p>
            <a:r>
              <a:rPr lang="en-US" i="1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‘CECP’ = clinical evaluation consultation procedure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540F53D-2B10-194B-AE1C-08BC1920E435}"/>
              </a:ext>
            </a:extLst>
          </p:cNvPr>
          <p:cNvSpPr/>
          <p:nvPr/>
        </p:nvSpPr>
        <p:spPr>
          <a:xfrm>
            <a:off x="1523999" y="2782703"/>
            <a:ext cx="9438101" cy="4431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kern="0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ad hoc advice</a:t>
            </a:r>
            <a:endParaRPr lang="en-GB" sz="24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ABBF51D-6D55-6C4B-8B6D-C779A5A37F73}"/>
              </a:ext>
            </a:extLst>
          </p:cNvPr>
          <p:cNvSpPr/>
          <p:nvPr/>
        </p:nvSpPr>
        <p:spPr>
          <a:xfrm>
            <a:off x="2222500" y="1481893"/>
            <a:ext cx="4320000" cy="1173338"/>
          </a:xfrm>
          <a:prstGeom prst="rect">
            <a:avLst/>
          </a:prstGeom>
          <a:solidFill>
            <a:srgbClr val="169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kern="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Medical devices Regulation (MDR)</a:t>
            </a:r>
          </a:p>
          <a:p>
            <a:r>
              <a:rPr lang="en-US" sz="1600" b="1" i="1" kern="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Recital 83</a:t>
            </a:r>
            <a:endParaRPr lang="en-GB" sz="1600" b="1" i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42100" y="1502444"/>
            <a:ext cx="4320000" cy="4850830"/>
            <a:chOff x="6642100" y="1502444"/>
            <a:chExt cx="4320000" cy="4850830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654913D0-911E-C144-BC21-C7DFA4169E2F}"/>
                </a:ext>
              </a:extLst>
            </p:cNvPr>
            <p:cNvSpPr/>
            <p:nvPr/>
          </p:nvSpPr>
          <p:spPr>
            <a:xfrm>
              <a:off x="6642100" y="3308772"/>
              <a:ext cx="4320000" cy="124169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9170"/>
              <a:r>
                <a:rPr lang="en-US" kern="0" dirty="0">
                  <a:solidFill>
                    <a:schemeClr val="tx1">
                      <a:lumMod val="50000"/>
                    </a:schemeClr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Advice on </a:t>
              </a:r>
              <a:r>
                <a:rPr lang="en-US" kern="0" dirty="0">
                  <a:solidFill>
                    <a:prstClr val="black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safety &amp; performance of </a:t>
              </a:r>
              <a:br>
                <a:rPr lang="en-US" kern="0" dirty="0">
                  <a:solidFill>
                    <a:prstClr val="black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kern="0" dirty="0">
                  <a:solidFill>
                    <a:prstClr val="black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specific high-risk devices</a:t>
              </a:r>
            </a:p>
            <a:p>
              <a:pPr defTabSz="1219170"/>
              <a:endParaRPr lang="en-US" kern="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defTabSz="1219170"/>
              <a:endParaRPr lang="en-US" kern="0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284210DC-58F2-2A48-A8B2-272879F874C5}"/>
                </a:ext>
              </a:extLst>
            </p:cNvPr>
            <p:cNvSpPr/>
            <p:nvPr/>
          </p:nvSpPr>
          <p:spPr>
            <a:xfrm>
              <a:off x="6642100" y="5196079"/>
              <a:ext cx="4320000" cy="11571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b="1" dirty="0">
                  <a:solidFill>
                    <a:srgbClr val="FF0000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</a:br>
              <a:endParaRPr lang="en-US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en-US" dirty="0">
                  <a:solidFill>
                    <a:prstClr val="black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Review performance evaluation reports:</a:t>
              </a:r>
            </a:p>
            <a:p>
              <a:r>
                <a:rPr lang="en-US" i="1" dirty="0">
                  <a:solidFill>
                    <a:prstClr val="black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PECP = performance evaluation consultation procedure</a:t>
              </a:r>
            </a:p>
            <a:p>
              <a:endParaRPr lang="en-US" i="1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i="1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i="1" dirty="0">
                <a:solidFill>
                  <a:prstClr val="black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E800444-F52D-564B-B283-511958D8E3A7}"/>
                </a:ext>
              </a:extLst>
            </p:cNvPr>
            <p:cNvSpPr/>
            <p:nvPr/>
          </p:nvSpPr>
          <p:spPr>
            <a:xfrm>
              <a:off x="6642100" y="1502444"/>
              <a:ext cx="4320000" cy="1165959"/>
            </a:xfrm>
            <a:prstGeom prst="rect">
              <a:avLst/>
            </a:prstGeom>
            <a:solidFill>
              <a:srgbClr val="BE8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kern="0" dirty="0">
                  <a:solidFill>
                    <a:schemeClr val="bg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IVD Regulation (IVDR)</a:t>
              </a:r>
            </a:p>
            <a:p>
              <a:r>
                <a:rPr lang="en-US" sz="1600" b="1" i="1" kern="0" dirty="0">
                  <a:solidFill>
                    <a:schemeClr val="bg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Recital 53 </a:t>
              </a:r>
              <a:br>
                <a:rPr lang="en-US" sz="1600" b="1" i="1" kern="0" dirty="0">
                  <a:solidFill>
                    <a:schemeClr val="bg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600" b="1" i="1" kern="0" dirty="0">
                  <a:solidFill>
                    <a:schemeClr val="bg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Article 50.3</a:t>
              </a:r>
              <a:endParaRPr lang="en-GB" sz="16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hteck 12">
            <a:extLst>
              <a:ext uri="{FF2B5EF4-FFF2-40B4-BE49-F238E27FC236}">
                <a16:creationId xmlns:a16="http://schemas.microsoft.com/office/drawing/2014/main" id="{A589F8ED-4760-CF49-B0C6-A5F24AF9E269}"/>
              </a:ext>
            </a:extLst>
          </p:cNvPr>
          <p:cNvSpPr/>
          <p:nvPr/>
        </p:nvSpPr>
        <p:spPr>
          <a:xfrm>
            <a:off x="1523999" y="4671458"/>
            <a:ext cx="9438101" cy="4294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kern="0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routine advice in the context of regulatory procedures</a:t>
            </a:r>
            <a:endParaRPr lang="en-GB" sz="2400" dirty="0"/>
          </a:p>
        </p:txBody>
      </p:sp>
      <p:pic>
        <p:nvPicPr>
          <p:cNvPr id="15" name="slide_005" descr="slide_005">
            <a:hlinkClick r:id="" action="ppaction://media"/>
            <a:extLst>
              <a:ext uri="{FF2B5EF4-FFF2-40B4-BE49-F238E27FC236}">
                <a16:creationId xmlns:a16="http://schemas.microsoft.com/office/drawing/2014/main" id="{F4EDBC92-DBD7-824A-B5A1-1FB012DD20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20875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00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721"/>
    </mc:Choice>
    <mc:Fallback xmlns="">
      <p:transition spd="slow" advTm="19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15"/>
        <p14:stopEvt time="190133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1610" y="314666"/>
            <a:ext cx="10263893" cy="782357"/>
          </a:xfrm>
        </p:spPr>
        <p:txBody>
          <a:bodyPr/>
          <a:lstStyle/>
          <a:p>
            <a:r>
              <a:rPr lang="en-GB" dirty="0"/>
              <a:t>Overview of the roles of expert panels</a:t>
            </a:r>
          </a:p>
        </p:txBody>
      </p:sp>
      <p:sp>
        <p:nvSpPr>
          <p:cNvPr id="6" name="Rectangle 5"/>
          <p:cNvSpPr/>
          <p:nvPr/>
        </p:nvSpPr>
        <p:spPr>
          <a:xfrm>
            <a:off x="9941753" y="6197229"/>
            <a:ext cx="2169445" cy="647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7" name="AutoShape 3"/>
          <p:cNvSpPr>
            <a:spLocks noChangeAspect="1" noChangeArrowheads="1" noTextEdit="1"/>
          </p:cNvSpPr>
          <p:nvPr/>
        </p:nvSpPr>
        <p:spPr bwMode="auto">
          <a:xfrm>
            <a:off x="1600200" y="1411288"/>
            <a:ext cx="10264775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+mj-lt"/>
            </a:endParaRPr>
          </a:p>
        </p:txBody>
      </p:sp>
      <p:sp>
        <p:nvSpPr>
          <p:cNvPr id="126" name="Freeform 113"/>
          <p:cNvSpPr>
            <a:spLocks/>
          </p:cNvSpPr>
          <p:nvPr/>
        </p:nvSpPr>
        <p:spPr bwMode="auto">
          <a:xfrm>
            <a:off x="9906000" y="1858963"/>
            <a:ext cx="1947863" cy="4343400"/>
          </a:xfrm>
          <a:custGeom>
            <a:avLst/>
            <a:gdLst>
              <a:gd name="T0" fmla="*/ 0 w 2944"/>
              <a:gd name="T1" fmla="*/ 60 h 7904"/>
              <a:gd name="T2" fmla="*/ 60 w 2944"/>
              <a:gd name="T3" fmla="*/ 0 h 7904"/>
              <a:gd name="T4" fmla="*/ 2885 w 2944"/>
              <a:gd name="T5" fmla="*/ 0 h 7904"/>
              <a:gd name="T6" fmla="*/ 2944 w 2944"/>
              <a:gd name="T7" fmla="*/ 60 h 7904"/>
              <a:gd name="T8" fmla="*/ 2944 w 2944"/>
              <a:gd name="T9" fmla="*/ 7845 h 7904"/>
              <a:gd name="T10" fmla="*/ 2885 w 2944"/>
              <a:gd name="T11" fmla="*/ 7904 h 7904"/>
              <a:gd name="T12" fmla="*/ 60 w 2944"/>
              <a:gd name="T13" fmla="*/ 7904 h 7904"/>
              <a:gd name="T14" fmla="*/ 0 w 2944"/>
              <a:gd name="T15" fmla="*/ 7845 h 7904"/>
              <a:gd name="T16" fmla="*/ 0 w 2944"/>
              <a:gd name="T17" fmla="*/ 60 h 7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44" h="7904">
                <a:moveTo>
                  <a:pt x="0" y="60"/>
                </a:moveTo>
                <a:cubicBezTo>
                  <a:pt x="0" y="27"/>
                  <a:pt x="27" y="0"/>
                  <a:pt x="60" y="0"/>
                </a:cubicBezTo>
                <a:lnTo>
                  <a:pt x="2885" y="0"/>
                </a:lnTo>
                <a:cubicBezTo>
                  <a:pt x="2918" y="0"/>
                  <a:pt x="2944" y="27"/>
                  <a:pt x="2944" y="60"/>
                </a:cubicBezTo>
                <a:lnTo>
                  <a:pt x="2944" y="7845"/>
                </a:lnTo>
                <a:cubicBezTo>
                  <a:pt x="2944" y="7878"/>
                  <a:pt x="2918" y="7904"/>
                  <a:pt x="2885" y="7904"/>
                </a:cubicBezTo>
                <a:lnTo>
                  <a:pt x="60" y="7904"/>
                </a:lnTo>
                <a:cubicBezTo>
                  <a:pt x="27" y="7904"/>
                  <a:pt x="0" y="7878"/>
                  <a:pt x="0" y="7845"/>
                </a:cubicBezTo>
                <a:lnTo>
                  <a:pt x="0" y="60"/>
                </a:lnTo>
                <a:close/>
              </a:path>
            </a:pathLst>
          </a:custGeom>
          <a:noFill/>
          <a:ln w="3175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3888" y="5019676"/>
            <a:ext cx="11649337" cy="1232272"/>
            <a:chOff x="183888" y="5019676"/>
            <a:chExt cx="11649337" cy="1232272"/>
          </a:xfrm>
        </p:grpSpPr>
        <p:sp>
          <p:nvSpPr>
            <p:cNvPr id="14" name="TextBox 13"/>
            <p:cNvSpPr txBox="1"/>
            <p:nvPr/>
          </p:nvSpPr>
          <p:spPr>
            <a:xfrm>
              <a:off x="183888" y="5174730"/>
              <a:ext cx="13766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en-GB" sz="1600" noProof="0" dirty="0">
                  <a:solidFill>
                    <a:srgbClr val="FF0000"/>
                  </a:solidFill>
                  <a:latin typeface="+mj-lt"/>
                </a:rPr>
                <a:t>Fixed mandate </a:t>
              </a:r>
              <a:r>
                <a:rPr lang="en-GB" sz="1600" dirty="0">
                  <a:solidFill>
                    <a:srgbClr val="FF0000"/>
                  </a:solidFill>
                  <a:latin typeface="+mj-lt"/>
                </a:rPr>
                <a:t>for CECP/PECP</a:t>
              </a:r>
              <a:br>
                <a:rPr lang="en-GB" sz="1600" dirty="0">
                  <a:solidFill>
                    <a:srgbClr val="FF0000"/>
                  </a:solidFill>
                  <a:latin typeface="+mj-lt"/>
                </a:rPr>
              </a:br>
              <a:r>
                <a:rPr lang="en-GB" sz="1600" dirty="0">
                  <a:solidFill>
                    <a:srgbClr val="FF0000"/>
                  </a:solidFill>
                  <a:latin typeface="+mj-lt"/>
                </a:rPr>
                <a:t>(MDR/IVDR)</a:t>
              </a:r>
              <a:endParaRPr lang="en-GB" sz="1600" noProof="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5" name="Left Brace 14"/>
            <p:cNvSpPr/>
            <p:nvPr/>
          </p:nvSpPr>
          <p:spPr>
            <a:xfrm>
              <a:off x="1547103" y="5067945"/>
              <a:ext cx="53543" cy="1142932"/>
            </a:xfrm>
            <a:prstGeom prst="leftBrac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1770063" y="5024438"/>
              <a:ext cx="1101725" cy="1177925"/>
            </a:xfrm>
            <a:custGeom>
              <a:avLst/>
              <a:gdLst>
                <a:gd name="T0" fmla="*/ 278 w 1664"/>
                <a:gd name="T1" fmla="*/ 2144 h 2144"/>
                <a:gd name="T2" fmla="*/ 0 w 1664"/>
                <a:gd name="T3" fmla="*/ 1867 h 2144"/>
                <a:gd name="T4" fmla="*/ 0 w 1664"/>
                <a:gd name="T5" fmla="*/ 278 h 2144"/>
                <a:gd name="T6" fmla="*/ 278 w 1664"/>
                <a:gd name="T7" fmla="*/ 0 h 2144"/>
                <a:gd name="T8" fmla="*/ 1387 w 1664"/>
                <a:gd name="T9" fmla="*/ 0 h 2144"/>
                <a:gd name="T10" fmla="*/ 1664 w 1664"/>
                <a:gd name="T11" fmla="*/ 278 h 2144"/>
                <a:gd name="T12" fmla="*/ 1664 w 1664"/>
                <a:gd name="T13" fmla="*/ 1867 h 2144"/>
                <a:gd name="T14" fmla="*/ 1387 w 1664"/>
                <a:gd name="T15" fmla="*/ 2144 h 2144"/>
                <a:gd name="T16" fmla="*/ 278 w 1664"/>
                <a:gd name="T17" fmla="*/ 2144 h 2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4" h="2144">
                  <a:moveTo>
                    <a:pt x="278" y="2144"/>
                  </a:moveTo>
                  <a:cubicBezTo>
                    <a:pt x="125" y="2144"/>
                    <a:pt x="0" y="2020"/>
                    <a:pt x="0" y="1867"/>
                  </a:cubicBezTo>
                  <a:lnTo>
                    <a:pt x="0" y="278"/>
                  </a:lnTo>
                  <a:cubicBezTo>
                    <a:pt x="0" y="125"/>
                    <a:pt x="125" y="0"/>
                    <a:pt x="278" y="0"/>
                  </a:cubicBezTo>
                  <a:lnTo>
                    <a:pt x="1387" y="0"/>
                  </a:lnTo>
                  <a:cubicBezTo>
                    <a:pt x="1540" y="0"/>
                    <a:pt x="1664" y="125"/>
                    <a:pt x="1664" y="278"/>
                  </a:cubicBezTo>
                  <a:lnTo>
                    <a:pt x="1664" y="1867"/>
                  </a:lnTo>
                  <a:cubicBezTo>
                    <a:pt x="1664" y="2020"/>
                    <a:pt x="1540" y="2144"/>
                    <a:pt x="1387" y="2144"/>
                  </a:cubicBezTo>
                  <a:lnTo>
                    <a:pt x="278" y="2144"/>
                  </a:lnTo>
                  <a:close/>
                </a:path>
              </a:pathLst>
            </a:custGeom>
            <a:solidFill>
              <a:srgbClr val="B9CDE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1770063" y="5024438"/>
              <a:ext cx="1101725" cy="1177925"/>
            </a:xfrm>
            <a:custGeom>
              <a:avLst/>
              <a:gdLst>
                <a:gd name="T0" fmla="*/ 278 w 1664"/>
                <a:gd name="T1" fmla="*/ 2144 h 2144"/>
                <a:gd name="T2" fmla="*/ 0 w 1664"/>
                <a:gd name="T3" fmla="*/ 1867 h 2144"/>
                <a:gd name="T4" fmla="*/ 0 w 1664"/>
                <a:gd name="T5" fmla="*/ 278 h 2144"/>
                <a:gd name="T6" fmla="*/ 278 w 1664"/>
                <a:gd name="T7" fmla="*/ 0 h 2144"/>
                <a:gd name="T8" fmla="*/ 1387 w 1664"/>
                <a:gd name="T9" fmla="*/ 0 h 2144"/>
                <a:gd name="T10" fmla="*/ 1664 w 1664"/>
                <a:gd name="T11" fmla="*/ 278 h 2144"/>
                <a:gd name="T12" fmla="*/ 1664 w 1664"/>
                <a:gd name="T13" fmla="*/ 1867 h 2144"/>
                <a:gd name="T14" fmla="*/ 1387 w 1664"/>
                <a:gd name="T15" fmla="*/ 2144 h 2144"/>
                <a:gd name="T16" fmla="*/ 278 w 1664"/>
                <a:gd name="T17" fmla="*/ 2144 h 2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4" h="2144">
                  <a:moveTo>
                    <a:pt x="278" y="2144"/>
                  </a:moveTo>
                  <a:cubicBezTo>
                    <a:pt x="125" y="2144"/>
                    <a:pt x="0" y="2020"/>
                    <a:pt x="0" y="1867"/>
                  </a:cubicBezTo>
                  <a:lnTo>
                    <a:pt x="0" y="278"/>
                  </a:lnTo>
                  <a:cubicBezTo>
                    <a:pt x="0" y="125"/>
                    <a:pt x="125" y="0"/>
                    <a:pt x="278" y="0"/>
                  </a:cubicBezTo>
                  <a:lnTo>
                    <a:pt x="1387" y="0"/>
                  </a:lnTo>
                  <a:cubicBezTo>
                    <a:pt x="1540" y="0"/>
                    <a:pt x="1664" y="125"/>
                    <a:pt x="1664" y="278"/>
                  </a:cubicBezTo>
                  <a:lnTo>
                    <a:pt x="1664" y="1867"/>
                  </a:lnTo>
                  <a:cubicBezTo>
                    <a:pt x="1664" y="2020"/>
                    <a:pt x="1540" y="2144"/>
                    <a:pt x="1387" y="2144"/>
                  </a:cubicBezTo>
                  <a:lnTo>
                    <a:pt x="278" y="2144"/>
                  </a:lnTo>
                  <a:close/>
                </a:path>
              </a:pathLst>
            </a:custGeom>
            <a:noFill/>
            <a:ln w="31750" cap="flat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1866900" y="5175251"/>
              <a:ext cx="91281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/>
              </a:r>
              <a:b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</a:br>
              <a:r>
                <a:rPr kumimoji="0" lang="en-US" altLang="en-US" sz="16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routine</a:t>
              </a:r>
              <a:br>
                <a:rPr kumimoji="0" lang="en-US" altLang="en-US" sz="16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</a:br>
              <a:r>
                <a:rPr kumimoji="0" lang="en-US" altLang="en-US" sz="16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advice</a:t>
              </a:r>
              <a:endParaRPr kumimoji="0" lang="en-US" alt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84" name="Freeform 71"/>
            <p:cNvSpPr>
              <a:spLocks/>
            </p:cNvSpPr>
            <p:nvPr/>
          </p:nvSpPr>
          <p:spPr bwMode="auto">
            <a:xfrm>
              <a:off x="3851275" y="5019676"/>
              <a:ext cx="931863" cy="1177925"/>
            </a:xfrm>
            <a:custGeom>
              <a:avLst/>
              <a:gdLst>
                <a:gd name="T0" fmla="*/ 0 w 1408"/>
                <a:gd name="T1" fmla="*/ 124 h 2144"/>
                <a:gd name="T2" fmla="*/ 124 w 1408"/>
                <a:gd name="T3" fmla="*/ 0 h 2144"/>
                <a:gd name="T4" fmla="*/ 1285 w 1408"/>
                <a:gd name="T5" fmla="*/ 0 h 2144"/>
                <a:gd name="T6" fmla="*/ 1408 w 1408"/>
                <a:gd name="T7" fmla="*/ 124 h 2144"/>
                <a:gd name="T8" fmla="*/ 1408 w 1408"/>
                <a:gd name="T9" fmla="*/ 2021 h 2144"/>
                <a:gd name="T10" fmla="*/ 1285 w 1408"/>
                <a:gd name="T11" fmla="*/ 2144 h 2144"/>
                <a:gd name="T12" fmla="*/ 124 w 1408"/>
                <a:gd name="T13" fmla="*/ 2144 h 2144"/>
                <a:gd name="T14" fmla="*/ 0 w 1408"/>
                <a:gd name="T15" fmla="*/ 2021 h 2144"/>
                <a:gd name="T16" fmla="*/ 0 w 1408"/>
                <a:gd name="T17" fmla="*/ 124 h 2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8" h="2144">
                  <a:moveTo>
                    <a:pt x="0" y="124"/>
                  </a:moveTo>
                  <a:cubicBezTo>
                    <a:pt x="0" y="56"/>
                    <a:pt x="56" y="0"/>
                    <a:pt x="124" y="0"/>
                  </a:cubicBezTo>
                  <a:lnTo>
                    <a:pt x="1285" y="0"/>
                  </a:lnTo>
                  <a:cubicBezTo>
                    <a:pt x="1353" y="0"/>
                    <a:pt x="1408" y="56"/>
                    <a:pt x="1408" y="124"/>
                  </a:cubicBezTo>
                  <a:lnTo>
                    <a:pt x="1408" y="2021"/>
                  </a:lnTo>
                  <a:cubicBezTo>
                    <a:pt x="1408" y="2089"/>
                    <a:pt x="1353" y="2144"/>
                    <a:pt x="1285" y="2144"/>
                  </a:cubicBezTo>
                  <a:lnTo>
                    <a:pt x="124" y="2144"/>
                  </a:lnTo>
                  <a:cubicBezTo>
                    <a:pt x="56" y="2144"/>
                    <a:pt x="0" y="2089"/>
                    <a:pt x="0" y="2021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31859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85" name="Rectangle 72"/>
            <p:cNvSpPr>
              <a:spLocks noChangeArrowheads="1"/>
            </p:cNvSpPr>
            <p:nvPr/>
          </p:nvSpPr>
          <p:spPr bwMode="auto">
            <a:xfrm>
              <a:off x="4208463" y="5386388"/>
              <a:ext cx="2148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+mj-lt"/>
                </a:rPr>
                <a:t>54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86" name="Rectangle 73"/>
            <p:cNvSpPr>
              <a:spLocks noChangeArrowheads="1"/>
            </p:cNvSpPr>
            <p:nvPr/>
          </p:nvSpPr>
          <p:spPr bwMode="auto">
            <a:xfrm>
              <a:off x="4124325" y="5614988"/>
              <a:ext cx="37510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+mj-lt"/>
                </a:rPr>
                <a:t>48.6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+mj-lt"/>
              </a:endParaRPr>
            </a:p>
          </p:txBody>
        </p:sp>
        <p:sp>
          <p:nvSpPr>
            <p:cNvPr id="87" name="Freeform 74"/>
            <p:cNvSpPr>
              <a:spLocks/>
            </p:cNvSpPr>
            <p:nvPr/>
          </p:nvSpPr>
          <p:spPr bwMode="auto">
            <a:xfrm>
              <a:off x="4814888" y="5019676"/>
              <a:ext cx="4121150" cy="1177925"/>
            </a:xfrm>
            <a:custGeom>
              <a:avLst/>
              <a:gdLst>
                <a:gd name="T0" fmla="*/ 0 w 6224"/>
                <a:gd name="T1" fmla="*/ 189 h 2144"/>
                <a:gd name="T2" fmla="*/ 189 w 6224"/>
                <a:gd name="T3" fmla="*/ 0 h 2144"/>
                <a:gd name="T4" fmla="*/ 6036 w 6224"/>
                <a:gd name="T5" fmla="*/ 0 h 2144"/>
                <a:gd name="T6" fmla="*/ 6224 w 6224"/>
                <a:gd name="T7" fmla="*/ 189 h 2144"/>
                <a:gd name="T8" fmla="*/ 6224 w 6224"/>
                <a:gd name="T9" fmla="*/ 1956 h 2144"/>
                <a:gd name="T10" fmla="*/ 6036 w 6224"/>
                <a:gd name="T11" fmla="*/ 2144 h 2144"/>
                <a:gd name="T12" fmla="*/ 189 w 6224"/>
                <a:gd name="T13" fmla="*/ 2144 h 2144"/>
                <a:gd name="T14" fmla="*/ 0 w 6224"/>
                <a:gd name="T15" fmla="*/ 1956 h 2144"/>
                <a:gd name="T16" fmla="*/ 0 w 6224"/>
                <a:gd name="T17" fmla="*/ 189 h 2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24" h="2144">
                  <a:moveTo>
                    <a:pt x="0" y="189"/>
                  </a:moveTo>
                  <a:cubicBezTo>
                    <a:pt x="0" y="85"/>
                    <a:pt x="85" y="0"/>
                    <a:pt x="189" y="0"/>
                  </a:cubicBezTo>
                  <a:lnTo>
                    <a:pt x="6036" y="0"/>
                  </a:lnTo>
                  <a:cubicBezTo>
                    <a:pt x="6140" y="0"/>
                    <a:pt x="6224" y="85"/>
                    <a:pt x="6224" y="189"/>
                  </a:cubicBezTo>
                  <a:lnTo>
                    <a:pt x="6224" y="1956"/>
                  </a:lnTo>
                  <a:cubicBezTo>
                    <a:pt x="6224" y="2060"/>
                    <a:pt x="6140" y="2144"/>
                    <a:pt x="6036" y="2144"/>
                  </a:cubicBezTo>
                  <a:lnTo>
                    <a:pt x="189" y="2144"/>
                  </a:lnTo>
                  <a:cubicBezTo>
                    <a:pt x="85" y="2144"/>
                    <a:pt x="0" y="2060"/>
                    <a:pt x="0" y="1956"/>
                  </a:cubicBezTo>
                  <a:lnTo>
                    <a:pt x="0" y="189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89" name="Rectangle 76"/>
            <p:cNvSpPr>
              <a:spLocks noChangeArrowheads="1"/>
            </p:cNvSpPr>
            <p:nvPr/>
          </p:nvSpPr>
          <p:spPr bwMode="auto">
            <a:xfrm>
              <a:off x="4957763" y="5326063"/>
              <a:ext cx="396081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71450" marR="0" lvl="0" indent="-1714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+mj-lt"/>
                </a:rPr>
                <a:t>Mandatory consultation procedures:</a:t>
              </a:r>
            </a:p>
            <a:p>
              <a:pPr marL="628650" lvl="1" indent="-171450">
                <a:buFontTx/>
                <a:buChar char="-"/>
              </a:pPr>
              <a:r>
                <a:rPr lang="en-US" altLang="en-US" sz="1200" dirty="0">
                  <a:solidFill>
                    <a:srgbClr val="FFFFFF"/>
                  </a:solidFill>
                  <a:latin typeface="+mj-lt"/>
                </a:rPr>
                <a:t>CECP</a:t>
              </a:r>
            </a:p>
            <a:p>
              <a:pPr marL="628650" lvl="1" indent="-171450">
                <a:buFontTx/>
                <a:buChar char="-"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+mj-lt"/>
                </a:rPr>
                <a:t>PECP</a:t>
              </a:r>
            </a:p>
          </p:txBody>
        </p:sp>
        <p:sp>
          <p:nvSpPr>
            <p:cNvPr id="94" name="Freeform 81"/>
            <p:cNvSpPr>
              <a:spLocks/>
            </p:cNvSpPr>
            <p:nvPr/>
          </p:nvSpPr>
          <p:spPr bwMode="auto">
            <a:xfrm>
              <a:off x="8988425" y="5019676"/>
              <a:ext cx="847725" cy="1177925"/>
            </a:xfrm>
            <a:custGeom>
              <a:avLst/>
              <a:gdLst>
                <a:gd name="T0" fmla="*/ 0 w 1280"/>
                <a:gd name="T1" fmla="*/ 113 h 2144"/>
                <a:gd name="T2" fmla="*/ 113 w 1280"/>
                <a:gd name="T3" fmla="*/ 0 h 2144"/>
                <a:gd name="T4" fmla="*/ 1168 w 1280"/>
                <a:gd name="T5" fmla="*/ 0 h 2144"/>
                <a:gd name="T6" fmla="*/ 1280 w 1280"/>
                <a:gd name="T7" fmla="*/ 113 h 2144"/>
                <a:gd name="T8" fmla="*/ 1280 w 1280"/>
                <a:gd name="T9" fmla="*/ 2032 h 2144"/>
                <a:gd name="T10" fmla="*/ 1168 w 1280"/>
                <a:gd name="T11" fmla="*/ 2144 h 2144"/>
                <a:gd name="T12" fmla="*/ 113 w 1280"/>
                <a:gd name="T13" fmla="*/ 2144 h 2144"/>
                <a:gd name="T14" fmla="*/ 0 w 1280"/>
                <a:gd name="T15" fmla="*/ 2032 h 2144"/>
                <a:gd name="T16" fmla="*/ 0 w 1280"/>
                <a:gd name="T17" fmla="*/ 113 h 2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0" h="2144">
                  <a:moveTo>
                    <a:pt x="0" y="113"/>
                  </a:moveTo>
                  <a:cubicBezTo>
                    <a:pt x="0" y="51"/>
                    <a:pt x="51" y="0"/>
                    <a:pt x="113" y="0"/>
                  </a:cubicBezTo>
                  <a:lnTo>
                    <a:pt x="1168" y="0"/>
                  </a:lnTo>
                  <a:cubicBezTo>
                    <a:pt x="1230" y="0"/>
                    <a:pt x="1280" y="51"/>
                    <a:pt x="1280" y="113"/>
                  </a:cubicBezTo>
                  <a:lnTo>
                    <a:pt x="1280" y="2032"/>
                  </a:lnTo>
                  <a:cubicBezTo>
                    <a:pt x="1280" y="2094"/>
                    <a:pt x="1230" y="2144"/>
                    <a:pt x="1168" y="2144"/>
                  </a:cubicBezTo>
                  <a:lnTo>
                    <a:pt x="113" y="2144"/>
                  </a:lnTo>
                  <a:cubicBezTo>
                    <a:pt x="51" y="2144"/>
                    <a:pt x="0" y="2094"/>
                    <a:pt x="0" y="2032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rgbClr val="93CDD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95" name="Rectangle 82"/>
            <p:cNvSpPr>
              <a:spLocks noChangeArrowheads="1"/>
            </p:cNvSpPr>
            <p:nvPr/>
          </p:nvSpPr>
          <p:spPr bwMode="auto">
            <a:xfrm>
              <a:off x="9178925" y="5172076"/>
              <a:ext cx="579438" cy="104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953735"/>
                  </a:solidFill>
                  <a:effectLst/>
                  <a:latin typeface="+mj-lt"/>
                </a:rPr>
                <a:t>NB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400" dirty="0">
                  <a:solidFill>
                    <a:srgbClr val="953735"/>
                  </a:solidFill>
                  <a:latin typeface="+mj-lt"/>
                </a:rPr>
                <a:t>(COM</a:t>
              </a:r>
            </a:p>
            <a:p>
              <a:pPr algn="ctr"/>
              <a:r>
                <a:rPr lang="en-US" altLang="en-US" sz="1000" dirty="0">
                  <a:solidFill>
                    <a:srgbClr val="953735"/>
                  </a:solidFill>
                  <a:latin typeface="+mj-lt"/>
                  <a:cs typeface="Calibri" panose="020F0502020204030204" pitchFamily="34" charset="0"/>
                </a:rPr>
                <a:t>for reporting) </a:t>
              </a:r>
              <a:endParaRPr lang="en-US" altLang="en-US" sz="1000" dirty="0">
                <a:latin typeface="+mj-lt"/>
                <a:cs typeface="Calibri" panose="020F050202020403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97" name="Rectangle 84"/>
            <p:cNvSpPr>
              <a:spLocks noChangeArrowheads="1"/>
            </p:cNvSpPr>
            <p:nvPr/>
          </p:nvSpPr>
          <p:spPr bwMode="auto">
            <a:xfrm>
              <a:off x="9307513" y="5707063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16" name="Rectangle 103"/>
            <p:cNvSpPr>
              <a:spLocks noChangeArrowheads="1"/>
            </p:cNvSpPr>
            <p:nvPr/>
          </p:nvSpPr>
          <p:spPr bwMode="auto">
            <a:xfrm>
              <a:off x="9906000" y="5024438"/>
              <a:ext cx="1927225" cy="1177925"/>
            </a:xfrm>
            <a:prstGeom prst="rect">
              <a:avLst/>
            </a:prstGeom>
            <a:solidFill>
              <a:srgbClr val="B9C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17" name="Rectangle 104"/>
            <p:cNvSpPr>
              <a:spLocks noChangeArrowheads="1"/>
            </p:cNvSpPr>
            <p:nvPr/>
          </p:nvSpPr>
          <p:spPr bwMode="auto">
            <a:xfrm>
              <a:off x="9906000" y="5024438"/>
              <a:ext cx="1927225" cy="1177925"/>
            </a:xfrm>
            <a:prstGeom prst="rect">
              <a:avLst/>
            </a:prstGeom>
            <a:noFill/>
            <a:ln w="3175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42" name="Freeform 129"/>
            <p:cNvSpPr>
              <a:spLocks/>
            </p:cNvSpPr>
            <p:nvPr/>
          </p:nvSpPr>
          <p:spPr bwMode="auto">
            <a:xfrm>
              <a:off x="2955925" y="5024438"/>
              <a:ext cx="847725" cy="1177925"/>
            </a:xfrm>
            <a:custGeom>
              <a:avLst/>
              <a:gdLst>
                <a:gd name="T0" fmla="*/ 214 w 1280"/>
                <a:gd name="T1" fmla="*/ 2144 h 2144"/>
                <a:gd name="T2" fmla="*/ 0 w 1280"/>
                <a:gd name="T3" fmla="*/ 1931 h 2144"/>
                <a:gd name="T4" fmla="*/ 0 w 1280"/>
                <a:gd name="T5" fmla="*/ 214 h 2144"/>
                <a:gd name="T6" fmla="*/ 214 w 1280"/>
                <a:gd name="T7" fmla="*/ 0 h 2144"/>
                <a:gd name="T8" fmla="*/ 1067 w 1280"/>
                <a:gd name="T9" fmla="*/ 0 h 2144"/>
                <a:gd name="T10" fmla="*/ 1280 w 1280"/>
                <a:gd name="T11" fmla="*/ 214 h 2144"/>
                <a:gd name="T12" fmla="*/ 1280 w 1280"/>
                <a:gd name="T13" fmla="*/ 1931 h 2144"/>
                <a:gd name="T14" fmla="*/ 1067 w 1280"/>
                <a:gd name="T15" fmla="*/ 2144 h 2144"/>
                <a:gd name="T16" fmla="*/ 214 w 1280"/>
                <a:gd name="T17" fmla="*/ 2144 h 2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0" h="2144">
                  <a:moveTo>
                    <a:pt x="214" y="2144"/>
                  </a:moveTo>
                  <a:cubicBezTo>
                    <a:pt x="96" y="2144"/>
                    <a:pt x="0" y="2049"/>
                    <a:pt x="0" y="1931"/>
                  </a:cubicBezTo>
                  <a:lnTo>
                    <a:pt x="0" y="214"/>
                  </a:lnTo>
                  <a:cubicBezTo>
                    <a:pt x="0" y="96"/>
                    <a:pt x="96" y="0"/>
                    <a:pt x="214" y="0"/>
                  </a:cubicBezTo>
                  <a:lnTo>
                    <a:pt x="1067" y="0"/>
                  </a:lnTo>
                  <a:cubicBezTo>
                    <a:pt x="1185" y="0"/>
                    <a:pt x="1280" y="96"/>
                    <a:pt x="1280" y="214"/>
                  </a:cubicBezTo>
                  <a:lnTo>
                    <a:pt x="1280" y="1931"/>
                  </a:lnTo>
                  <a:cubicBezTo>
                    <a:pt x="1280" y="2049"/>
                    <a:pt x="1185" y="2144"/>
                    <a:pt x="1067" y="2144"/>
                  </a:cubicBezTo>
                  <a:lnTo>
                    <a:pt x="214" y="2144"/>
                  </a:lnTo>
                  <a:close/>
                </a:path>
              </a:pathLst>
            </a:custGeom>
            <a:solidFill>
              <a:srgbClr val="DBEEF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43" name="Freeform 130"/>
            <p:cNvSpPr>
              <a:spLocks/>
            </p:cNvSpPr>
            <p:nvPr/>
          </p:nvSpPr>
          <p:spPr bwMode="auto">
            <a:xfrm>
              <a:off x="2955925" y="5024438"/>
              <a:ext cx="847725" cy="1177925"/>
            </a:xfrm>
            <a:custGeom>
              <a:avLst/>
              <a:gdLst>
                <a:gd name="T0" fmla="*/ 214 w 1280"/>
                <a:gd name="T1" fmla="*/ 2144 h 2144"/>
                <a:gd name="T2" fmla="*/ 0 w 1280"/>
                <a:gd name="T3" fmla="*/ 1931 h 2144"/>
                <a:gd name="T4" fmla="*/ 0 w 1280"/>
                <a:gd name="T5" fmla="*/ 214 h 2144"/>
                <a:gd name="T6" fmla="*/ 214 w 1280"/>
                <a:gd name="T7" fmla="*/ 0 h 2144"/>
                <a:gd name="T8" fmla="*/ 1067 w 1280"/>
                <a:gd name="T9" fmla="*/ 0 h 2144"/>
                <a:gd name="T10" fmla="*/ 1280 w 1280"/>
                <a:gd name="T11" fmla="*/ 214 h 2144"/>
                <a:gd name="T12" fmla="*/ 1280 w 1280"/>
                <a:gd name="T13" fmla="*/ 1931 h 2144"/>
                <a:gd name="T14" fmla="*/ 1067 w 1280"/>
                <a:gd name="T15" fmla="*/ 2144 h 2144"/>
                <a:gd name="T16" fmla="*/ 214 w 1280"/>
                <a:gd name="T17" fmla="*/ 2144 h 2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0" h="2144">
                  <a:moveTo>
                    <a:pt x="214" y="2144"/>
                  </a:moveTo>
                  <a:cubicBezTo>
                    <a:pt x="96" y="2144"/>
                    <a:pt x="0" y="2049"/>
                    <a:pt x="0" y="1931"/>
                  </a:cubicBezTo>
                  <a:lnTo>
                    <a:pt x="0" y="214"/>
                  </a:lnTo>
                  <a:cubicBezTo>
                    <a:pt x="0" y="96"/>
                    <a:pt x="96" y="0"/>
                    <a:pt x="214" y="0"/>
                  </a:cubicBezTo>
                  <a:lnTo>
                    <a:pt x="1067" y="0"/>
                  </a:lnTo>
                  <a:cubicBezTo>
                    <a:pt x="1185" y="0"/>
                    <a:pt x="1280" y="96"/>
                    <a:pt x="1280" y="214"/>
                  </a:cubicBezTo>
                  <a:lnTo>
                    <a:pt x="1280" y="1931"/>
                  </a:lnTo>
                  <a:cubicBezTo>
                    <a:pt x="1280" y="2049"/>
                    <a:pt x="1185" y="2144"/>
                    <a:pt x="1067" y="2144"/>
                  </a:cubicBezTo>
                  <a:lnTo>
                    <a:pt x="214" y="2144"/>
                  </a:lnTo>
                  <a:close/>
                </a:path>
              </a:pathLst>
            </a:custGeom>
            <a:noFill/>
            <a:ln w="31750" cap="flat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44" name="Rectangle 131"/>
            <p:cNvSpPr>
              <a:spLocks noChangeArrowheads="1"/>
            </p:cNvSpPr>
            <p:nvPr/>
          </p:nvSpPr>
          <p:spPr bwMode="auto">
            <a:xfrm>
              <a:off x="3098878" y="5312572"/>
              <a:ext cx="52899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Legally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300" dirty="0">
                  <a:solidFill>
                    <a:srgbClr val="000000"/>
                  </a:solidFill>
                  <a:latin typeface="+mj-lt"/>
                </a:rPr>
                <a:t>fixed</a:t>
              </a:r>
              <a:r>
                <a:rPr kumimoji="0" lang="en-US" altLang="en-US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</a:p>
          </p:txBody>
        </p:sp>
        <p:sp>
          <p:nvSpPr>
            <p:cNvPr id="145" name="Rectangle 132"/>
            <p:cNvSpPr>
              <a:spLocks noChangeArrowheads="1"/>
            </p:cNvSpPr>
            <p:nvPr/>
          </p:nvSpPr>
          <p:spPr bwMode="auto">
            <a:xfrm>
              <a:off x="3186113" y="5413376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47" name="Rectangle 116"/>
            <p:cNvSpPr>
              <a:spLocks noChangeArrowheads="1"/>
            </p:cNvSpPr>
            <p:nvPr/>
          </p:nvSpPr>
          <p:spPr bwMode="auto">
            <a:xfrm>
              <a:off x="10061575" y="5349876"/>
              <a:ext cx="150361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</a:rPr>
                <a:t>Class III implantable</a:t>
              </a:r>
            </a:p>
            <a:p>
              <a:r>
                <a:rPr lang="en-US" altLang="en-US" sz="1300" dirty="0">
                  <a:solidFill>
                    <a:srgbClr val="FF0000"/>
                  </a:solidFill>
                  <a:latin typeface="+mj-lt"/>
                </a:rPr>
                <a:t>Class </a:t>
              </a:r>
              <a:r>
                <a:rPr lang="en-US" altLang="en-US" sz="1300" dirty="0" err="1">
                  <a:solidFill>
                    <a:srgbClr val="FF0000"/>
                  </a:solidFill>
                  <a:latin typeface="+mj-lt"/>
                </a:rPr>
                <a:t>IIb</a:t>
              </a:r>
              <a:r>
                <a:rPr lang="en-US" altLang="en-US" sz="1300" dirty="0">
                  <a:solidFill>
                    <a:srgbClr val="FF0000"/>
                  </a:solidFill>
                  <a:latin typeface="+mj-lt"/>
                </a:rPr>
                <a:t> ARMP*</a:t>
              </a:r>
            </a:p>
            <a:p>
              <a:r>
                <a:rPr lang="en-US" altLang="en-US" sz="1300" dirty="0">
                  <a:solidFill>
                    <a:srgbClr val="FF0000"/>
                  </a:solidFill>
                  <a:latin typeface="+mj-lt"/>
                </a:rPr>
                <a:t>Class D IVDs**</a:t>
              </a:r>
              <a:endParaRPr lang="en-US" altLang="en-US" sz="1300" dirty="0">
                <a:latin typeface="+mj-lt"/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C71435-A309-4DE4-B06D-F7193DF2111A}"/>
              </a:ext>
            </a:extLst>
          </p:cNvPr>
          <p:cNvSpPr txBox="1"/>
          <p:nvPr/>
        </p:nvSpPr>
        <p:spPr>
          <a:xfrm>
            <a:off x="1807768" y="6328559"/>
            <a:ext cx="104219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* ARMP = Administer and/or Remove Medicinal Products</a:t>
            </a:r>
          </a:p>
          <a:p>
            <a:pPr>
              <a:buClr>
                <a:schemeClr val="accent5"/>
              </a:buClr>
            </a:pP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** class D IVDs for which no common specifications exist and where it is the first certification for that specific type of device</a:t>
            </a:r>
          </a:p>
          <a:p>
            <a:pPr marL="285750" indent="-285750">
              <a:buClr>
                <a:schemeClr val="accent5"/>
              </a:buClr>
              <a:buFont typeface="Arial"/>
              <a:buChar char="•"/>
            </a:pPr>
            <a:endParaRPr lang="en-GB" sz="2400" noProof="0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9718" y="1239044"/>
            <a:ext cx="11615257" cy="3758407"/>
            <a:chOff x="249718" y="1239044"/>
            <a:chExt cx="11615257" cy="3758407"/>
          </a:xfrm>
        </p:grpSpPr>
        <p:sp>
          <p:nvSpPr>
            <p:cNvPr id="12" name="TextBox 11"/>
            <p:cNvSpPr txBox="1"/>
            <p:nvPr/>
          </p:nvSpPr>
          <p:spPr>
            <a:xfrm>
              <a:off x="249718" y="2808585"/>
              <a:ext cx="12275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5"/>
                </a:buClr>
              </a:pPr>
              <a:r>
                <a:rPr lang="en-GB" noProof="0" dirty="0">
                  <a:solidFill>
                    <a:srgbClr val="FF0000"/>
                  </a:solidFill>
                  <a:latin typeface="+mj-lt"/>
                </a:rPr>
                <a:t>Ad hoc</a:t>
              </a:r>
            </a:p>
            <a:p>
              <a:pPr>
                <a:buClr>
                  <a:schemeClr val="accent5"/>
                </a:buClr>
              </a:pPr>
              <a:r>
                <a:rPr lang="en-GB" noProof="0" dirty="0">
                  <a:solidFill>
                    <a:srgbClr val="FF0000"/>
                  </a:solidFill>
                  <a:latin typeface="+mj-lt"/>
                </a:rPr>
                <a:t>mandate</a:t>
              </a:r>
            </a:p>
          </p:txBody>
        </p:sp>
        <p:sp>
          <p:nvSpPr>
            <p:cNvPr id="13" name="Left Brace 12"/>
            <p:cNvSpPr/>
            <p:nvPr/>
          </p:nvSpPr>
          <p:spPr>
            <a:xfrm>
              <a:off x="1547103" y="1965278"/>
              <a:ext cx="53544" cy="2938318"/>
            </a:xfrm>
            <a:prstGeom prst="leftBrac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1770063" y="1858963"/>
              <a:ext cx="1101725" cy="3094038"/>
            </a:xfrm>
            <a:custGeom>
              <a:avLst/>
              <a:gdLst>
                <a:gd name="T0" fmla="*/ 278 w 1664"/>
                <a:gd name="T1" fmla="*/ 5632 h 5632"/>
                <a:gd name="T2" fmla="*/ 0 w 1664"/>
                <a:gd name="T3" fmla="*/ 5355 h 5632"/>
                <a:gd name="T4" fmla="*/ 0 w 1664"/>
                <a:gd name="T5" fmla="*/ 278 h 5632"/>
                <a:gd name="T6" fmla="*/ 278 w 1664"/>
                <a:gd name="T7" fmla="*/ 0 h 5632"/>
                <a:gd name="T8" fmla="*/ 1387 w 1664"/>
                <a:gd name="T9" fmla="*/ 0 h 5632"/>
                <a:gd name="T10" fmla="*/ 1664 w 1664"/>
                <a:gd name="T11" fmla="*/ 278 h 5632"/>
                <a:gd name="T12" fmla="*/ 1664 w 1664"/>
                <a:gd name="T13" fmla="*/ 5355 h 5632"/>
                <a:gd name="T14" fmla="*/ 1387 w 1664"/>
                <a:gd name="T15" fmla="*/ 5632 h 5632"/>
                <a:gd name="T16" fmla="*/ 278 w 1664"/>
                <a:gd name="T17" fmla="*/ 5632 h 5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4" h="5632">
                  <a:moveTo>
                    <a:pt x="278" y="5632"/>
                  </a:moveTo>
                  <a:cubicBezTo>
                    <a:pt x="125" y="5632"/>
                    <a:pt x="0" y="5508"/>
                    <a:pt x="0" y="5355"/>
                  </a:cubicBezTo>
                  <a:lnTo>
                    <a:pt x="0" y="278"/>
                  </a:lnTo>
                  <a:cubicBezTo>
                    <a:pt x="0" y="125"/>
                    <a:pt x="125" y="0"/>
                    <a:pt x="278" y="0"/>
                  </a:cubicBezTo>
                  <a:lnTo>
                    <a:pt x="1387" y="0"/>
                  </a:lnTo>
                  <a:cubicBezTo>
                    <a:pt x="1540" y="0"/>
                    <a:pt x="1664" y="125"/>
                    <a:pt x="1664" y="278"/>
                  </a:cubicBezTo>
                  <a:lnTo>
                    <a:pt x="1664" y="5355"/>
                  </a:lnTo>
                  <a:cubicBezTo>
                    <a:pt x="1664" y="5508"/>
                    <a:pt x="1540" y="5632"/>
                    <a:pt x="1387" y="5632"/>
                  </a:cubicBezTo>
                  <a:lnTo>
                    <a:pt x="278" y="563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1770063" y="1858963"/>
              <a:ext cx="1101725" cy="3094038"/>
            </a:xfrm>
            <a:custGeom>
              <a:avLst/>
              <a:gdLst>
                <a:gd name="T0" fmla="*/ 278 w 1664"/>
                <a:gd name="T1" fmla="*/ 5632 h 5632"/>
                <a:gd name="T2" fmla="*/ 0 w 1664"/>
                <a:gd name="T3" fmla="*/ 5355 h 5632"/>
                <a:gd name="T4" fmla="*/ 0 w 1664"/>
                <a:gd name="T5" fmla="*/ 278 h 5632"/>
                <a:gd name="T6" fmla="*/ 278 w 1664"/>
                <a:gd name="T7" fmla="*/ 0 h 5632"/>
                <a:gd name="T8" fmla="*/ 1387 w 1664"/>
                <a:gd name="T9" fmla="*/ 0 h 5632"/>
                <a:gd name="T10" fmla="*/ 1664 w 1664"/>
                <a:gd name="T11" fmla="*/ 278 h 5632"/>
                <a:gd name="T12" fmla="*/ 1664 w 1664"/>
                <a:gd name="T13" fmla="*/ 5355 h 5632"/>
                <a:gd name="T14" fmla="*/ 1387 w 1664"/>
                <a:gd name="T15" fmla="*/ 5632 h 5632"/>
                <a:gd name="T16" fmla="*/ 278 w 1664"/>
                <a:gd name="T17" fmla="*/ 5632 h 5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4" h="5632">
                  <a:moveTo>
                    <a:pt x="278" y="5632"/>
                  </a:moveTo>
                  <a:cubicBezTo>
                    <a:pt x="125" y="5632"/>
                    <a:pt x="0" y="5508"/>
                    <a:pt x="0" y="5355"/>
                  </a:cubicBezTo>
                  <a:lnTo>
                    <a:pt x="0" y="278"/>
                  </a:lnTo>
                  <a:cubicBezTo>
                    <a:pt x="0" y="125"/>
                    <a:pt x="125" y="0"/>
                    <a:pt x="278" y="0"/>
                  </a:cubicBezTo>
                  <a:lnTo>
                    <a:pt x="1387" y="0"/>
                  </a:lnTo>
                  <a:cubicBezTo>
                    <a:pt x="1540" y="0"/>
                    <a:pt x="1664" y="125"/>
                    <a:pt x="1664" y="278"/>
                  </a:cubicBezTo>
                  <a:lnTo>
                    <a:pt x="1664" y="5355"/>
                  </a:lnTo>
                  <a:cubicBezTo>
                    <a:pt x="1664" y="5508"/>
                    <a:pt x="1540" y="5632"/>
                    <a:pt x="1387" y="5632"/>
                  </a:cubicBezTo>
                  <a:lnTo>
                    <a:pt x="278" y="5632"/>
                  </a:lnTo>
                  <a:close/>
                </a:path>
              </a:pathLst>
            </a:custGeom>
            <a:noFill/>
            <a:ln w="31750" cap="flat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>
              <a:off x="1748284" y="2810173"/>
              <a:ext cx="1101725" cy="87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9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/>
              </a:r>
              <a:br>
                <a:rPr kumimoji="0" lang="en-US" altLang="en-US" sz="19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</a:br>
              <a:r>
                <a:rPr kumimoji="0" lang="en-US" altLang="en-US" sz="19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ad hoc</a:t>
              </a:r>
              <a:br>
                <a:rPr kumimoji="0" lang="en-US" altLang="en-US" sz="19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</a:br>
              <a:r>
                <a:rPr kumimoji="0" lang="en-US" altLang="en-US" sz="19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advice</a:t>
              </a:r>
              <a:r>
                <a:rPr kumimoji="0" lang="en-US" altLang="en-US" sz="19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2563813" y="3060701"/>
              <a:ext cx="65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30" name="Freeform 17"/>
            <p:cNvSpPr>
              <a:spLocks/>
            </p:cNvSpPr>
            <p:nvPr/>
          </p:nvSpPr>
          <p:spPr bwMode="auto">
            <a:xfrm>
              <a:off x="4846638" y="1863726"/>
              <a:ext cx="4121150" cy="1336675"/>
            </a:xfrm>
            <a:custGeom>
              <a:avLst/>
              <a:gdLst>
                <a:gd name="T0" fmla="*/ 0 w 6224"/>
                <a:gd name="T1" fmla="*/ 214 h 2432"/>
                <a:gd name="T2" fmla="*/ 214 w 6224"/>
                <a:gd name="T3" fmla="*/ 0 h 2432"/>
                <a:gd name="T4" fmla="*/ 6011 w 6224"/>
                <a:gd name="T5" fmla="*/ 0 h 2432"/>
                <a:gd name="T6" fmla="*/ 6224 w 6224"/>
                <a:gd name="T7" fmla="*/ 214 h 2432"/>
                <a:gd name="T8" fmla="*/ 6224 w 6224"/>
                <a:gd name="T9" fmla="*/ 2219 h 2432"/>
                <a:gd name="T10" fmla="*/ 6011 w 6224"/>
                <a:gd name="T11" fmla="*/ 2432 h 2432"/>
                <a:gd name="T12" fmla="*/ 214 w 6224"/>
                <a:gd name="T13" fmla="*/ 2432 h 2432"/>
                <a:gd name="T14" fmla="*/ 0 w 6224"/>
                <a:gd name="T15" fmla="*/ 2219 h 2432"/>
                <a:gd name="T16" fmla="*/ 0 w 6224"/>
                <a:gd name="T17" fmla="*/ 214 h 2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24" h="2432">
                  <a:moveTo>
                    <a:pt x="0" y="214"/>
                  </a:moveTo>
                  <a:cubicBezTo>
                    <a:pt x="0" y="96"/>
                    <a:pt x="96" y="0"/>
                    <a:pt x="214" y="0"/>
                  </a:cubicBezTo>
                  <a:lnTo>
                    <a:pt x="6011" y="0"/>
                  </a:lnTo>
                  <a:cubicBezTo>
                    <a:pt x="6129" y="0"/>
                    <a:pt x="6224" y="96"/>
                    <a:pt x="6224" y="214"/>
                  </a:cubicBezTo>
                  <a:lnTo>
                    <a:pt x="6224" y="2219"/>
                  </a:lnTo>
                  <a:cubicBezTo>
                    <a:pt x="6224" y="2337"/>
                    <a:pt x="6129" y="2432"/>
                    <a:pt x="6011" y="2432"/>
                  </a:cubicBezTo>
                  <a:lnTo>
                    <a:pt x="214" y="2432"/>
                  </a:lnTo>
                  <a:cubicBezTo>
                    <a:pt x="96" y="2432"/>
                    <a:pt x="0" y="2337"/>
                    <a:pt x="0" y="2219"/>
                  </a:cubicBezTo>
                  <a:lnTo>
                    <a:pt x="0" y="214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/>
          </p:nvSpPr>
          <p:spPr bwMode="auto">
            <a:xfrm>
              <a:off x="4995863" y="1965326"/>
              <a:ext cx="3384550" cy="1262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71450" marR="0" lvl="0" indent="-1714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+mj-lt"/>
                </a:rPr>
                <a:t>Implementation of MDR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en-US" sz="1200" dirty="0">
                  <a:solidFill>
                    <a:srgbClr val="FFFFFF"/>
                  </a:solidFill>
                  <a:latin typeface="+mj-lt"/>
                </a:rPr>
                <a:t>Guidance &amp; CS </a:t>
              </a:r>
              <a:r>
                <a:rPr lang="en-US" altLang="en-US" sz="1000" dirty="0">
                  <a:solidFill>
                    <a:srgbClr val="FFFFFF"/>
                  </a:solidFill>
                  <a:latin typeface="+mj-lt"/>
                </a:rPr>
                <a:t>on clinical investigations &amp; evaluation, PMCF, performance studies &amp; evaluation &amp; PMPF…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en-US" sz="1200" dirty="0">
                  <a:solidFill>
                    <a:srgbClr val="FFFFFF"/>
                  </a:solidFill>
                  <a:latin typeface="+mj-lt"/>
                </a:rPr>
                <a:t> Guidance on clinical / performance evaluation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en-US" sz="1200" dirty="0">
                  <a:solidFill>
                    <a:srgbClr val="FFFFFF"/>
                  </a:solidFill>
                  <a:latin typeface="+mj-lt"/>
                </a:rPr>
                <a:t>Standards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en-US" sz="1200" dirty="0">
                  <a:solidFill>
                    <a:srgbClr val="FFFFFF"/>
                  </a:solidFill>
                  <a:latin typeface="+mj-lt"/>
                </a:rPr>
                <a:t>Identification of concerns</a:t>
              </a:r>
              <a:endPara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+mj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6" name="Rectangle 23"/>
            <p:cNvSpPr>
              <a:spLocks noChangeArrowheads="1"/>
            </p:cNvSpPr>
            <p:nvPr/>
          </p:nvSpPr>
          <p:spPr bwMode="auto">
            <a:xfrm>
              <a:off x="6149975" y="2205038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7" name="Rectangle 24"/>
            <p:cNvSpPr>
              <a:spLocks noChangeArrowheads="1"/>
            </p:cNvSpPr>
            <p:nvPr/>
          </p:nvSpPr>
          <p:spPr bwMode="auto">
            <a:xfrm>
              <a:off x="5200650" y="2363788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9" name="Rectangle 26"/>
            <p:cNvSpPr>
              <a:spLocks noChangeArrowheads="1"/>
            </p:cNvSpPr>
            <p:nvPr/>
          </p:nvSpPr>
          <p:spPr bwMode="auto">
            <a:xfrm>
              <a:off x="5200650" y="2519363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6" name="Rectangle 33"/>
            <p:cNvSpPr>
              <a:spLocks noChangeArrowheads="1"/>
            </p:cNvSpPr>
            <p:nvPr/>
          </p:nvSpPr>
          <p:spPr bwMode="auto">
            <a:xfrm>
              <a:off x="4999038" y="2898776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8988425" y="1863726"/>
              <a:ext cx="847725" cy="1336675"/>
            </a:xfrm>
            <a:custGeom>
              <a:avLst/>
              <a:gdLst>
                <a:gd name="T0" fmla="*/ 0 w 1280"/>
                <a:gd name="T1" fmla="*/ 113 h 2432"/>
                <a:gd name="T2" fmla="*/ 113 w 1280"/>
                <a:gd name="T3" fmla="*/ 0 h 2432"/>
                <a:gd name="T4" fmla="*/ 1168 w 1280"/>
                <a:gd name="T5" fmla="*/ 0 h 2432"/>
                <a:gd name="T6" fmla="*/ 1280 w 1280"/>
                <a:gd name="T7" fmla="*/ 113 h 2432"/>
                <a:gd name="T8" fmla="*/ 1280 w 1280"/>
                <a:gd name="T9" fmla="*/ 2320 h 2432"/>
                <a:gd name="T10" fmla="*/ 1168 w 1280"/>
                <a:gd name="T11" fmla="*/ 2432 h 2432"/>
                <a:gd name="T12" fmla="*/ 113 w 1280"/>
                <a:gd name="T13" fmla="*/ 2432 h 2432"/>
                <a:gd name="T14" fmla="*/ 0 w 1280"/>
                <a:gd name="T15" fmla="*/ 2320 h 2432"/>
                <a:gd name="T16" fmla="*/ 0 w 1280"/>
                <a:gd name="T17" fmla="*/ 113 h 2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0" h="2432">
                  <a:moveTo>
                    <a:pt x="0" y="113"/>
                  </a:moveTo>
                  <a:cubicBezTo>
                    <a:pt x="0" y="51"/>
                    <a:pt x="51" y="0"/>
                    <a:pt x="113" y="0"/>
                  </a:cubicBezTo>
                  <a:lnTo>
                    <a:pt x="1168" y="0"/>
                  </a:lnTo>
                  <a:cubicBezTo>
                    <a:pt x="1230" y="0"/>
                    <a:pt x="1280" y="51"/>
                    <a:pt x="1280" y="113"/>
                  </a:cubicBezTo>
                  <a:lnTo>
                    <a:pt x="1280" y="2320"/>
                  </a:lnTo>
                  <a:cubicBezTo>
                    <a:pt x="1280" y="2382"/>
                    <a:pt x="1230" y="2432"/>
                    <a:pt x="1168" y="2432"/>
                  </a:cubicBezTo>
                  <a:lnTo>
                    <a:pt x="113" y="2432"/>
                  </a:lnTo>
                  <a:cubicBezTo>
                    <a:pt x="51" y="2432"/>
                    <a:pt x="0" y="2382"/>
                    <a:pt x="0" y="2320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rgbClr val="93CDD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9155113" y="2312988"/>
              <a:ext cx="54822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COM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400" dirty="0">
                  <a:solidFill>
                    <a:srgbClr val="000000"/>
                  </a:solidFill>
                  <a:latin typeface="+mj-lt"/>
                </a:rPr>
                <a:t>MDCG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1" name="Freeform 38"/>
            <p:cNvSpPr>
              <a:spLocks/>
            </p:cNvSpPr>
            <p:nvPr/>
          </p:nvSpPr>
          <p:spPr bwMode="auto">
            <a:xfrm>
              <a:off x="4846638" y="3270251"/>
              <a:ext cx="4121150" cy="633413"/>
            </a:xfrm>
            <a:custGeom>
              <a:avLst/>
              <a:gdLst>
                <a:gd name="T0" fmla="*/ 0 w 6224"/>
                <a:gd name="T1" fmla="*/ 102 h 1152"/>
                <a:gd name="T2" fmla="*/ 102 w 6224"/>
                <a:gd name="T3" fmla="*/ 0 h 1152"/>
                <a:gd name="T4" fmla="*/ 6123 w 6224"/>
                <a:gd name="T5" fmla="*/ 0 h 1152"/>
                <a:gd name="T6" fmla="*/ 6224 w 6224"/>
                <a:gd name="T7" fmla="*/ 102 h 1152"/>
                <a:gd name="T8" fmla="*/ 6224 w 6224"/>
                <a:gd name="T9" fmla="*/ 1051 h 1152"/>
                <a:gd name="T10" fmla="*/ 6123 w 6224"/>
                <a:gd name="T11" fmla="*/ 1152 h 1152"/>
                <a:gd name="T12" fmla="*/ 102 w 6224"/>
                <a:gd name="T13" fmla="*/ 1152 h 1152"/>
                <a:gd name="T14" fmla="*/ 0 w 6224"/>
                <a:gd name="T15" fmla="*/ 1051 h 1152"/>
                <a:gd name="T16" fmla="*/ 0 w 6224"/>
                <a:gd name="T17" fmla="*/ 10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24" h="1152">
                  <a:moveTo>
                    <a:pt x="0" y="102"/>
                  </a:moveTo>
                  <a:cubicBezTo>
                    <a:pt x="0" y="46"/>
                    <a:pt x="46" y="0"/>
                    <a:pt x="102" y="0"/>
                  </a:cubicBezTo>
                  <a:lnTo>
                    <a:pt x="6123" y="0"/>
                  </a:lnTo>
                  <a:cubicBezTo>
                    <a:pt x="6179" y="0"/>
                    <a:pt x="6224" y="46"/>
                    <a:pt x="6224" y="102"/>
                  </a:cubicBezTo>
                  <a:lnTo>
                    <a:pt x="6224" y="1051"/>
                  </a:lnTo>
                  <a:cubicBezTo>
                    <a:pt x="6224" y="1107"/>
                    <a:pt x="6179" y="1152"/>
                    <a:pt x="6123" y="1152"/>
                  </a:cubicBezTo>
                  <a:lnTo>
                    <a:pt x="102" y="1152"/>
                  </a:lnTo>
                  <a:cubicBezTo>
                    <a:pt x="46" y="1152"/>
                    <a:pt x="0" y="1107"/>
                    <a:pt x="0" y="1051"/>
                  </a:cubicBezTo>
                  <a:lnTo>
                    <a:pt x="0" y="102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3" name="Rectangle 40"/>
            <p:cNvSpPr>
              <a:spLocks noChangeArrowheads="1"/>
            </p:cNvSpPr>
            <p:nvPr/>
          </p:nvSpPr>
          <p:spPr bwMode="auto">
            <a:xfrm>
              <a:off x="4999038" y="3392488"/>
              <a:ext cx="3086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71450" marR="0" lvl="0" indent="-1714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+mj-lt"/>
                </a:rPr>
                <a:t>Advice on the criteria for appropriate data sets for conformity assessment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7" name="Freeform 44"/>
            <p:cNvSpPr>
              <a:spLocks/>
            </p:cNvSpPr>
            <p:nvPr/>
          </p:nvSpPr>
          <p:spPr bwMode="auto">
            <a:xfrm>
              <a:off x="8988425" y="3270251"/>
              <a:ext cx="847725" cy="633413"/>
            </a:xfrm>
            <a:custGeom>
              <a:avLst/>
              <a:gdLst>
                <a:gd name="T0" fmla="*/ 0 w 1280"/>
                <a:gd name="T1" fmla="*/ 102 h 1152"/>
                <a:gd name="T2" fmla="*/ 102 w 1280"/>
                <a:gd name="T3" fmla="*/ 0 h 1152"/>
                <a:gd name="T4" fmla="*/ 1179 w 1280"/>
                <a:gd name="T5" fmla="*/ 0 h 1152"/>
                <a:gd name="T6" fmla="*/ 1280 w 1280"/>
                <a:gd name="T7" fmla="*/ 102 h 1152"/>
                <a:gd name="T8" fmla="*/ 1280 w 1280"/>
                <a:gd name="T9" fmla="*/ 1051 h 1152"/>
                <a:gd name="T10" fmla="*/ 1179 w 1280"/>
                <a:gd name="T11" fmla="*/ 1152 h 1152"/>
                <a:gd name="T12" fmla="*/ 102 w 1280"/>
                <a:gd name="T13" fmla="*/ 1152 h 1152"/>
                <a:gd name="T14" fmla="*/ 0 w 1280"/>
                <a:gd name="T15" fmla="*/ 1051 h 1152"/>
                <a:gd name="T16" fmla="*/ 0 w 1280"/>
                <a:gd name="T17" fmla="*/ 10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0" h="1152">
                  <a:moveTo>
                    <a:pt x="0" y="102"/>
                  </a:moveTo>
                  <a:cubicBezTo>
                    <a:pt x="0" y="46"/>
                    <a:pt x="46" y="0"/>
                    <a:pt x="102" y="0"/>
                  </a:cubicBezTo>
                  <a:lnTo>
                    <a:pt x="1179" y="0"/>
                  </a:lnTo>
                  <a:cubicBezTo>
                    <a:pt x="1235" y="0"/>
                    <a:pt x="1280" y="46"/>
                    <a:pt x="1280" y="102"/>
                  </a:cubicBezTo>
                  <a:lnTo>
                    <a:pt x="1280" y="1051"/>
                  </a:lnTo>
                  <a:cubicBezTo>
                    <a:pt x="1280" y="1107"/>
                    <a:pt x="1235" y="1152"/>
                    <a:pt x="1179" y="1152"/>
                  </a:cubicBezTo>
                  <a:lnTo>
                    <a:pt x="102" y="1152"/>
                  </a:lnTo>
                  <a:cubicBezTo>
                    <a:pt x="46" y="1152"/>
                    <a:pt x="0" y="1107"/>
                    <a:pt x="0" y="1051"/>
                  </a:cubicBezTo>
                  <a:lnTo>
                    <a:pt x="0" y="102"/>
                  </a:lnTo>
                  <a:close/>
                </a:path>
              </a:pathLst>
            </a:custGeom>
            <a:solidFill>
              <a:srgbClr val="93CDD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58" name="Rectangle 45"/>
            <p:cNvSpPr>
              <a:spLocks noChangeArrowheads="1"/>
            </p:cNvSpPr>
            <p:nvPr/>
          </p:nvSpPr>
          <p:spPr bwMode="auto">
            <a:xfrm>
              <a:off x="9228138" y="3233738"/>
              <a:ext cx="38792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953735"/>
                  </a:solidFill>
                  <a:effectLst/>
                  <a:latin typeface="+mj-lt"/>
                  <a:cs typeface="Calibri" panose="020F0502020204030204" pitchFamily="34" charset="0"/>
                </a:rPr>
                <a:t>MFR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400" dirty="0">
                  <a:solidFill>
                    <a:srgbClr val="953735"/>
                  </a:solidFill>
                  <a:latin typeface="+mj-lt"/>
                  <a:cs typeface="Calibri" panose="020F0502020204030204" pitchFamily="34" charset="0"/>
                </a:rPr>
                <a:t>NB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400" dirty="0">
                  <a:solidFill>
                    <a:srgbClr val="000000"/>
                  </a:solidFill>
                  <a:latin typeface="+mj-lt"/>
                  <a:cs typeface="Calibri" panose="020F0502020204030204" pitchFamily="34" charset="0"/>
                </a:rPr>
                <a:t>MS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60" name="Rectangle 47"/>
            <p:cNvSpPr>
              <a:spLocks noChangeArrowheads="1"/>
            </p:cNvSpPr>
            <p:nvPr/>
          </p:nvSpPr>
          <p:spPr bwMode="auto">
            <a:xfrm>
              <a:off x="9264650" y="3703638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61" name="Freeform 48"/>
            <p:cNvSpPr>
              <a:spLocks/>
            </p:cNvSpPr>
            <p:nvPr/>
          </p:nvSpPr>
          <p:spPr bwMode="auto">
            <a:xfrm>
              <a:off x="3851275" y="1855788"/>
              <a:ext cx="931863" cy="1344613"/>
            </a:xfrm>
            <a:custGeom>
              <a:avLst/>
              <a:gdLst>
                <a:gd name="T0" fmla="*/ 0 w 1408"/>
                <a:gd name="T1" fmla="*/ 124 h 2448"/>
                <a:gd name="T2" fmla="*/ 124 w 1408"/>
                <a:gd name="T3" fmla="*/ 0 h 2448"/>
                <a:gd name="T4" fmla="*/ 1285 w 1408"/>
                <a:gd name="T5" fmla="*/ 0 h 2448"/>
                <a:gd name="T6" fmla="*/ 1408 w 1408"/>
                <a:gd name="T7" fmla="*/ 124 h 2448"/>
                <a:gd name="T8" fmla="*/ 1408 w 1408"/>
                <a:gd name="T9" fmla="*/ 2325 h 2448"/>
                <a:gd name="T10" fmla="*/ 1285 w 1408"/>
                <a:gd name="T11" fmla="*/ 2448 h 2448"/>
                <a:gd name="T12" fmla="*/ 124 w 1408"/>
                <a:gd name="T13" fmla="*/ 2448 h 2448"/>
                <a:gd name="T14" fmla="*/ 0 w 1408"/>
                <a:gd name="T15" fmla="*/ 2325 h 2448"/>
                <a:gd name="T16" fmla="*/ 0 w 1408"/>
                <a:gd name="T17" fmla="*/ 124 h 2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8" h="2448">
                  <a:moveTo>
                    <a:pt x="0" y="124"/>
                  </a:moveTo>
                  <a:cubicBezTo>
                    <a:pt x="0" y="56"/>
                    <a:pt x="56" y="0"/>
                    <a:pt x="124" y="0"/>
                  </a:cubicBezTo>
                  <a:lnTo>
                    <a:pt x="1285" y="0"/>
                  </a:lnTo>
                  <a:cubicBezTo>
                    <a:pt x="1353" y="0"/>
                    <a:pt x="1408" y="56"/>
                    <a:pt x="1408" y="124"/>
                  </a:cubicBezTo>
                  <a:lnTo>
                    <a:pt x="1408" y="2325"/>
                  </a:lnTo>
                  <a:cubicBezTo>
                    <a:pt x="1408" y="2393"/>
                    <a:pt x="1353" y="2448"/>
                    <a:pt x="1285" y="2448"/>
                  </a:cubicBezTo>
                  <a:lnTo>
                    <a:pt x="124" y="2448"/>
                  </a:lnTo>
                  <a:cubicBezTo>
                    <a:pt x="56" y="2448"/>
                    <a:pt x="0" y="2393"/>
                    <a:pt x="0" y="2325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31859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62" name="Rectangle 49"/>
            <p:cNvSpPr>
              <a:spLocks noChangeArrowheads="1"/>
            </p:cNvSpPr>
            <p:nvPr/>
          </p:nvSpPr>
          <p:spPr bwMode="auto">
            <a:xfrm>
              <a:off x="4006850" y="2420938"/>
              <a:ext cx="58990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+mj-lt"/>
                </a:rPr>
                <a:t>106.10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63" name="Freeform 50"/>
            <p:cNvSpPr>
              <a:spLocks/>
            </p:cNvSpPr>
            <p:nvPr/>
          </p:nvSpPr>
          <p:spPr bwMode="auto">
            <a:xfrm>
              <a:off x="3851275" y="3938588"/>
              <a:ext cx="931863" cy="519113"/>
            </a:xfrm>
            <a:custGeom>
              <a:avLst/>
              <a:gdLst>
                <a:gd name="T0" fmla="*/ 0 w 1408"/>
                <a:gd name="T1" fmla="*/ 83 h 944"/>
                <a:gd name="T2" fmla="*/ 83 w 1408"/>
                <a:gd name="T3" fmla="*/ 0 h 944"/>
                <a:gd name="T4" fmla="*/ 1326 w 1408"/>
                <a:gd name="T5" fmla="*/ 0 h 944"/>
                <a:gd name="T6" fmla="*/ 1408 w 1408"/>
                <a:gd name="T7" fmla="*/ 83 h 944"/>
                <a:gd name="T8" fmla="*/ 1408 w 1408"/>
                <a:gd name="T9" fmla="*/ 862 h 944"/>
                <a:gd name="T10" fmla="*/ 1326 w 1408"/>
                <a:gd name="T11" fmla="*/ 944 h 944"/>
                <a:gd name="T12" fmla="*/ 83 w 1408"/>
                <a:gd name="T13" fmla="*/ 944 h 944"/>
                <a:gd name="T14" fmla="*/ 0 w 1408"/>
                <a:gd name="T15" fmla="*/ 862 h 944"/>
                <a:gd name="T16" fmla="*/ 0 w 1408"/>
                <a:gd name="T17" fmla="*/ 83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8" h="944">
                  <a:moveTo>
                    <a:pt x="0" y="83"/>
                  </a:moveTo>
                  <a:cubicBezTo>
                    <a:pt x="0" y="38"/>
                    <a:pt x="38" y="0"/>
                    <a:pt x="83" y="0"/>
                  </a:cubicBezTo>
                  <a:lnTo>
                    <a:pt x="1326" y="0"/>
                  </a:lnTo>
                  <a:cubicBezTo>
                    <a:pt x="1371" y="0"/>
                    <a:pt x="1408" y="38"/>
                    <a:pt x="1408" y="83"/>
                  </a:cubicBezTo>
                  <a:lnTo>
                    <a:pt x="1408" y="862"/>
                  </a:lnTo>
                  <a:cubicBezTo>
                    <a:pt x="1408" y="907"/>
                    <a:pt x="1371" y="944"/>
                    <a:pt x="1326" y="944"/>
                  </a:cubicBezTo>
                  <a:lnTo>
                    <a:pt x="83" y="944"/>
                  </a:lnTo>
                  <a:cubicBezTo>
                    <a:pt x="38" y="944"/>
                    <a:pt x="0" y="907"/>
                    <a:pt x="0" y="862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31859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64" name="Rectangle 51"/>
            <p:cNvSpPr>
              <a:spLocks noChangeArrowheads="1"/>
            </p:cNvSpPr>
            <p:nvPr/>
          </p:nvSpPr>
          <p:spPr bwMode="auto">
            <a:xfrm>
              <a:off x="4127500" y="3976688"/>
              <a:ext cx="37510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+mj-lt"/>
                </a:rPr>
                <a:t>55.3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65" name="Rectangle 52"/>
            <p:cNvSpPr>
              <a:spLocks noChangeArrowheads="1"/>
            </p:cNvSpPr>
            <p:nvPr/>
          </p:nvSpPr>
          <p:spPr bwMode="auto">
            <a:xfrm>
              <a:off x="4127500" y="4205288"/>
              <a:ext cx="37510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+mj-lt"/>
                </a:rPr>
                <a:t>50.3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+mj-lt"/>
              </a:endParaRPr>
            </a:p>
          </p:txBody>
        </p:sp>
        <p:sp>
          <p:nvSpPr>
            <p:cNvPr id="66" name="Freeform 53"/>
            <p:cNvSpPr>
              <a:spLocks/>
            </p:cNvSpPr>
            <p:nvPr/>
          </p:nvSpPr>
          <p:spPr bwMode="auto">
            <a:xfrm>
              <a:off x="4846638" y="3946526"/>
              <a:ext cx="4121150" cy="528638"/>
            </a:xfrm>
            <a:custGeom>
              <a:avLst/>
              <a:gdLst>
                <a:gd name="T0" fmla="*/ 0 w 6224"/>
                <a:gd name="T1" fmla="*/ 85 h 960"/>
                <a:gd name="T2" fmla="*/ 85 w 6224"/>
                <a:gd name="T3" fmla="*/ 0 h 960"/>
                <a:gd name="T4" fmla="*/ 6140 w 6224"/>
                <a:gd name="T5" fmla="*/ 0 h 960"/>
                <a:gd name="T6" fmla="*/ 6224 w 6224"/>
                <a:gd name="T7" fmla="*/ 85 h 960"/>
                <a:gd name="T8" fmla="*/ 6224 w 6224"/>
                <a:gd name="T9" fmla="*/ 876 h 960"/>
                <a:gd name="T10" fmla="*/ 6140 w 6224"/>
                <a:gd name="T11" fmla="*/ 960 h 960"/>
                <a:gd name="T12" fmla="*/ 85 w 6224"/>
                <a:gd name="T13" fmla="*/ 960 h 960"/>
                <a:gd name="T14" fmla="*/ 0 w 6224"/>
                <a:gd name="T15" fmla="*/ 876 h 960"/>
                <a:gd name="T16" fmla="*/ 0 w 6224"/>
                <a:gd name="T17" fmla="*/ 85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24" h="960">
                  <a:moveTo>
                    <a:pt x="0" y="85"/>
                  </a:moveTo>
                  <a:cubicBezTo>
                    <a:pt x="0" y="38"/>
                    <a:pt x="38" y="0"/>
                    <a:pt x="85" y="0"/>
                  </a:cubicBezTo>
                  <a:lnTo>
                    <a:pt x="6140" y="0"/>
                  </a:lnTo>
                  <a:cubicBezTo>
                    <a:pt x="6187" y="0"/>
                    <a:pt x="6224" y="38"/>
                    <a:pt x="6224" y="85"/>
                  </a:cubicBezTo>
                  <a:lnTo>
                    <a:pt x="6224" y="876"/>
                  </a:lnTo>
                  <a:cubicBezTo>
                    <a:pt x="6224" y="923"/>
                    <a:pt x="6187" y="960"/>
                    <a:pt x="6140" y="960"/>
                  </a:cubicBezTo>
                  <a:lnTo>
                    <a:pt x="85" y="960"/>
                  </a:lnTo>
                  <a:cubicBezTo>
                    <a:pt x="38" y="960"/>
                    <a:pt x="0" y="923"/>
                    <a:pt x="0" y="876"/>
                  </a:cubicBezTo>
                  <a:lnTo>
                    <a:pt x="0" y="85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67" name="Rectangle 54"/>
            <p:cNvSpPr>
              <a:spLocks noChangeArrowheads="1"/>
            </p:cNvSpPr>
            <p:nvPr/>
          </p:nvSpPr>
          <p:spPr bwMode="auto">
            <a:xfrm>
              <a:off x="4973638" y="4133851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68" name="Rectangle 55"/>
            <p:cNvSpPr>
              <a:spLocks noChangeArrowheads="1"/>
            </p:cNvSpPr>
            <p:nvPr/>
          </p:nvSpPr>
          <p:spPr bwMode="auto">
            <a:xfrm>
              <a:off x="4973638" y="4125913"/>
              <a:ext cx="298960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71450" marR="0" lvl="0" indent="-1714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+mj-lt"/>
                </a:rPr>
                <a:t>Scientific advice on safety &amp; performance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69" name="Freeform 56"/>
            <p:cNvSpPr>
              <a:spLocks/>
            </p:cNvSpPr>
            <p:nvPr/>
          </p:nvSpPr>
          <p:spPr bwMode="auto">
            <a:xfrm>
              <a:off x="8988425" y="3956051"/>
              <a:ext cx="847725" cy="519113"/>
            </a:xfrm>
            <a:custGeom>
              <a:avLst/>
              <a:gdLst>
                <a:gd name="T0" fmla="*/ 0 w 1280"/>
                <a:gd name="T1" fmla="*/ 83 h 944"/>
                <a:gd name="T2" fmla="*/ 83 w 1280"/>
                <a:gd name="T3" fmla="*/ 0 h 944"/>
                <a:gd name="T4" fmla="*/ 1198 w 1280"/>
                <a:gd name="T5" fmla="*/ 0 h 944"/>
                <a:gd name="T6" fmla="*/ 1280 w 1280"/>
                <a:gd name="T7" fmla="*/ 83 h 944"/>
                <a:gd name="T8" fmla="*/ 1280 w 1280"/>
                <a:gd name="T9" fmla="*/ 862 h 944"/>
                <a:gd name="T10" fmla="*/ 1198 w 1280"/>
                <a:gd name="T11" fmla="*/ 944 h 944"/>
                <a:gd name="T12" fmla="*/ 83 w 1280"/>
                <a:gd name="T13" fmla="*/ 944 h 944"/>
                <a:gd name="T14" fmla="*/ 0 w 1280"/>
                <a:gd name="T15" fmla="*/ 862 h 944"/>
                <a:gd name="T16" fmla="*/ 0 w 1280"/>
                <a:gd name="T17" fmla="*/ 83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0" h="944">
                  <a:moveTo>
                    <a:pt x="0" y="83"/>
                  </a:moveTo>
                  <a:cubicBezTo>
                    <a:pt x="0" y="38"/>
                    <a:pt x="38" y="0"/>
                    <a:pt x="83" y="0"/>
                  </a:cubicBezTo>
                  <a:lnTo>
                    <a:pt x="1198" y="0"/>
                  </a:lnTo>
                  <a:cubicBezTo>
                    <a:pt x="1243" y="0"/>
                    <a:pt x="1280" y="38"/>
                    <a:pt x="1280" y="83"/>
                  </a:cubicBezTo>
                  <a:lnTo>
                    <a:pt x="1280" y="862"/>
                  </a:lnTo>
                  <a:cubicBezTo>
                    <a:pt x="1280" y="907"/>
                    <a:pt x="1243" y="944"/>
                    <a:pt x="1198" y="944"/>
                  </a:cubicBezTo>
                  <a:lnTo>
                    <a:pt x="83" y="944"/>
                  </a:lnTo>
                  <a:cubicBezTo>
                    <a:pt x="38" y="944"/>
                    <a:pt x="0" y="907"/>
                    <a:pt x="0" y="862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93CDD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0" name="Rectangle 57"/>
            <p:cNvSpPr>
              <a:spLocks noChangeArrowheads="1"/>
            </p:cNvSpPr>
            <p:nvPr/>
          </p:nvSpPr>
          <p:spPr bwMode="auto">
            <a:xfrm>
              <a:off x="9147175" y="3994151"/>
              <a:ext cx="54822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MDCG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400" dirty="0">
                  <a:solidFill>
                    <a:srgbClr val="000000"/>
                  </a:solidFill>
                  <a:latin typeface="+mj-lt"/>
                </a:rPr>
                <a:t>(COM)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72" name="Freeform 59"/>
            <p:cNvSpPr>
              <a:spLocks/>
            </p:cNvSpPr>
            <p:nvPr/>
          </p:nvSpPr>
          <p:spPr bwMode="auto">
            <a:xfrm>
              <a:off x="3851275" y="4527551"/>
              <a:ext cx="931863" cy="422275"/>
            </a:xfrm>
            <a:custGeom>
              <a:avLst/>
              <a:gdLst>
                <a:gd name="T0" fmla="*/ 0 w 1408"/>
                <a:gd name="T1" fmla="*/ 68 h 768"/>
                <a:gd name="T2" fmla="*/ 68 w 1408"/>
                <a:gd name="T3" fmla="*/ 0 h 768"/>
                <a:gd name="T4" fmla="*/ 1341 w 1408"/>
                <a:gd name="T5" fmla="*/ 0 h 768"/>
                <a:gd name="T6" fmla="*/ 1408 w 1408"/>
                <a:gd name="T7" fmla="*/ 68 h 768"/>
                <a:gd name="T8" fmla="*/ 1408 w 1408"/>
                <a:gd name="T9" fmla="*/ 701 h 768"/>
                <a:gd name="T10" fmla="*/ 1341 w 1408"/>
                <a:gd name="T11" fmla="*/ 768 h 768"/>
                <a:gd name="T12" fmla="*/ 68 w 1408"/>
                <a:gd name="T13" fmla="*/ 768 h 768"/>
                <a:gd name="T14" fmla="*/ 0 w 1408"/>
                <a:gd name="T15" fmla="*/ 701 h 768"/>
                <a:gd name="T16" fmla="*/ 0 w 1408"/>
                <a:gd name="T17" fmla="*/ 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8" h="768">
                  <a:moveTo>
                    <a:pt x="0" y="68"/>
                  </a:moveTo>
                  <a:cubicBezTo>
                    <a:pt x="0" y="31"/>
                    <a:pt x="31" y="0"/>
                    <a:pt x="68" y="0"/>
                  </a:cubicBezTo>
                  <a:lnTo>
                    <a:pt x="1341" y="0"/>
                  </a:lnTo>
                  <a:cubicBezTo>
                    <a:pt x="1378" y="0"/>
                    <a:pt x="1408" y="31"/>
                    <a:pt x="1408" y="68"/>
                  </a:cubicBezTo>
                  <a:lnTo>
                    <a:pt x="1408" y="701"/>
                  </a:lnTo>
                  <a:cubicBezTo>
                    <a:pt x="1408" y="738"/>
                    <a:pt x="1378" y="768"/>
                    <a:pt x="1341" y="768"/>
                  </a:cubicBezTo>
                  <a:lnTo>
                    <a:pt x="68" y="768"/>
                  </a:lnTo>
                  <a:cubicBezTo>
                    <a:pt x="31" y="768"/>
                    <a:pt x="0" y="738"/>
                    <a:pt x="0" y="701"/>
                  </a:cubicBezTo>
                  <a:lnTo>
                    <a:pt x="0" y="68"/>
                  </a:lnTo>
                  <a:close/>
                </a:path>
              </a:pathLst>
            </a:custGeom>
            <a:solidFill>
              <a:srgbClr val="31859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3" name="Rectangle 60"/>
            <p:cNvSpPr>
              <a:spLocks noChangeArrowheads="1"/>
            </p:cNvSpPr>
            <p:nvPr/>
          </p:nvSpPr>
          <p:spPr bwMode="auto">
            <a:xfrm>
              <a:off x="4124325" y="4632326"/>
              <a:ext cx="37510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+mj-lt"/>
                </a:rPr>
                <a:t>61.2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74" name="Freeform 61"/>
            <p:cNvSpPr>
              <a:spLocks/>
            </p:cNvSpPr>
            <p:nvPr/>
          </p:nvSpPr>
          <p:spPr bwMode="auto">
            <a:xfrm>
              <a:off x="4814888" y="4527551"/>
              <a:ext cx="4121150" cy="422275"/>
            </a:xfrm>
            <a:custGeom>
              <a:avLst/>
              <a:gdLst>
                <a:gd name="T0" fmla="*/ 0 w 6224"/>
                <a:gd name="T1" fmla="*/ 68 h 768"/>
                <a:gd name="T2" fmla="*/ 68 w 6224"/>
                <a:gd name="T3" fmla="*/ 0 h 768"/>
                <a:gd name="T4" fmla="*/ 6157 w 6224"/>
                <a:gd name="T5" fmla="*/ 0 h 768"/>
                <a:gd name="T6" fmla="*/ 6224 w 6224"/>
                <a:gd name="T7" fmla="*/ 68 h 768"/>
                <a:gd name="T8" fmla="*/ 6224 w 6224"/>
                <a:gd name="T9" fmla="*/ 701 h 768"/>
                <a:gd name="T10" fmla="*/ 6157 w 6224"/>
                <a:gd name="T11" fmla="*/ 768 h 768"/>
                <a:gd name="T12" fmla="*/ 68 w 6224"/>
                <a:gd name="T13" fmla="*/ 768 h 768"/>
                <a:gd name="T14" fmla="*/ 0 w 6224"/>
                <a:gd name="T15" fmla="*/ 701 h 768"/>
                <a:gd name="T16" fmla="*/ 0 w 6224"/>
                <a:gd name="T17" fmla="*/ 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24" h="768">
                  <a:moveTo>
                    <a:pt x="0" y="68"/>
                  </a:moveTo>
                  <a:cubicBezTo>
                    <a:pt x="0" y="31"/>
                    <a:pt x="31" y="0"/>
                    <a:pt x="68" y="0"/>
                  </a:cubicBezTo>
                  <a:lnTo>
                    <a:pt x="6157" y="0"/>
                  </a:lnTo>
                  <a:cubicBezTo>
                    <a:pt x="6194" y="0"/>
                    <a:pt x="6224" y="31"/>
                    <a:pt x="6224" y="68"/>
                  </a:cubicBezTo>
                  <a:lnTo>
                    <a:pt x="6224" y="701"/>
                  </a:lnTo>
                  <a:cubicBezTo>
                    <a:pt x="6224" y="738"/>
                    <a:pt x="6194" y="768"/>
                    <a:pt x="6157" y="768"/>
                  </a:cubicBezTo>
                  <a:lnTo>
                    <a:pt x="68" y="768"/>
                  </a:lnTo>
                  <a:cubicBezTo>
                    <a:pt x="31" y="768"/>
                    <a:pt x="0" y="738"/>
                    <a:pt x="0" y="701"/>
                  </a:cubicBezTo>
                  <a:lnTo>
                    <a:pt x="0" y="68"/>
                  </a:lnTo>
                  <a:close/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76" name="Rectangle 63"/>
            <p:cNvSpPr>
              <a:spLocks noChangeArrowheads="1"/>
            </p:cNvSpPr>
            <p:nvPr/>
          </p:nvSpPr>
          <p:spPr bwMode="auto">
            <a:xfrm>
              <a:off x="4968875" y="4565651"/>
              <a:ext cx="32718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71450" marR="0" lvl="0" indent="-1714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+mj-lt"/>
                </a:rPr>
                <a:t>Consultations on MFRs clinical development</a:t>
              </a:r>
              <a:r>
                <a:rPr kumimoji="0" lang="en-US" altLang="en-US" sz="1200" b="0" i="0" u="none" strike="noStrike" cap="none" normalizeH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+mj-lt"/>
                </a:rPr>
                <a:t> s</a:t>
              </a:r>
              <a:r>
                <a:rPr lang="en-US" altLang="en-US" sz="1200" dirty="0">
                  <a:solidFill>
                    <a:srgbClr val="FFFFFF"/>
                  </a:solidFill>
                  <a:latin typeface="+mj-lt"/>
                </a:rPr>
                <a:t>trategy &amp; proposal for clinical investigations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+mj-lt"/>
                </a:rPr>
                <a:t>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82" name="Freeform 69"/>
            <p:cNvSpPr>
              <a:spLocks/>
            </p:cNvSpPr>
            <p:nvPr/>
          </p:nvSpPr>
          <p:spPr bwMode="auto">
            <a:xfrm>
              <a:off x="8988425" y="4535488"/>
              <a:ext cx="847725" cy="414338"/>
            </a:xfrm>
            <a:custGeom>
              <a:avLst/>
              <a:gdLst>
                <a:gd name="T0" fmla="*/ 0 w 1280"/>
                <a:gd name="T1" fmla="*/ 66 h 752"/>
                <a:gd name="T2" fmla="*/ 66 w 1280"/>
                <a:gd name="T3" fmla="*/ 0 h 752"/>
                <a:gd name="T4" fmla="*/ 1214 w 1280"/>
                <a:gd name="T5" fmla="*/ 0 h 752"/>
                <a:gd name="T6" fmla="*/ 1280 w 1280"/>
                <a:gd name="T7" fmla="*/ 66 h 752"/>
                <a:gd name="T8" fmla="*/ 1280 w 1280"/>
                <a:gd name="T9" fmla="*/ 686 h 752"/>
                <a:gd name="T10" fmla="*/ 1214 w 1280"/>
                <a:gd name="T11" fmla="*/ 752 h 752"/>
                <a:gd name="T12" fmla="*/ 66 w 1280"/>
                <a:gd name="T13" fmla="*/ 752 h 752"/>
                <a:gd name="T14" fmla="*/ 0 w 1280"/>
                <a:gd name="T15" fmla="*/ 686 h 752"/>
                <a:gd name="T16" fmla="*/ 0 w 1280"/>
                <a:gd name="T17" fmla="*/ 66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0" h="752">
                  <a:moveTo>
                    <a:pt x="0" y="66"/>
                  </a:moveTo>
                  <a:cubicBezTo>
                    <a:pt x="0" y="30"/>
                    <a:pt x="30" y="0"/>
                    <a:pt x="66" y="0"/>
                  </a:cubicBezTo>
                  <a:lnTo>
                    <a:pt x="1214" y="0"/>
                  </a:lnTo>
                  <a:cubicBezTo>
                    <a:pt x="1251" y="0"/>
                    <a:pt x="1280" y="30"/>
                    <a:pt x="1280" y="66"/>
                  </a:cubicBezTo>
                  <a:lnTo>
                    <a:pt x="1280" y="686"/>
                  </a:lnTo>
                  <a:cubicBezTo>
                    <a:pt x="1280" y="723"/>
                    <a:pt x="1251" y="752"/>
                    <a:pt x="1214" y="752"/>
                  </a:cubicBezTo>
                  <a:lnTo>
                    <a:pt x="66" y="752"/>
                  </a:lnTo>
                  <a:cubicBezTo>
                    <a:pt x="30" y="752"/>
                    <a:pt x="0" y="723"/>
                    <a:pt x="0" y="686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3CDD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83" name="Rectangle 70"/>
            <p:cNvSpPr>
              <a:spLocks noChangeArrowheads="1"/>
            </p:cNvSpPr>
            <p:nvPr/>
          </p:nvSpPr>
          <p:spPr bwMode="auto">
            <a:xfrm>
              <a:off x="9202738" y="4624388"/>
              <a:ext cx="38792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953735"/>
                  </a:solidFill>
                  <a:effectLst/>
                  <a:latin typeface="+mj-lt"/>
                </a:rPr>
                <a:t>MFR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99" name="Line 86"/>
            <p:cNvSpPr>
              <a:spLocks noChangeShapeType="1"/>
            </p:cNvSpPr>
            <p:nvPr/>
          </p:nvSpPr>
          <p:spPr bwMode="auto">
            <a:xfrm flipV="1">
              <a:off x="1560512" y="1706563"/>
              <a:ext cx="10304463" cy="26987"/>
            </a:xfrm>
            <a:prstGeom prst="line">
              <a:avLst/>
            </a:prstGeom>
            <a:noFill/>
            <a:ln w="11113" cap="flat">
              <a:solidFill>
                <a:srgbClr val="A1A2B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00" name="Rectangle 87"/>
            <p:cNvSpPr>
              <a:spLocks noChangeArrowheads="1"/>
            </p:cNvSpPr>
            <p:nvPr/>
          </p:nvSpPr>
          <p:spPr bwMode="auto">
            <a:xfrm>
              <a:off x="2001159" y="1239044"/>
              <a:ext cx="55784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cs typeface="Arial" panose="020B0604020202020204" pitchFamily="34" charset="0"/>
                </a:rPr>
                <a:t>Roles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01" name="Rectangle 88"/>
            <p:cNvSpPr>
              <a:spLocks noChangeArrowheads="1"/>
            </p:cNvSpPr>
            <p:nvPr/>
          </p:nvSpPr>
          <p:spPr bwMode="auto">
            <a:xfrm>
              <a:off x="3845034" y="1523126"/>
              <a:ext cx="938104" cy="276999"/>
            </a:xfrm>
            <a:prstGeom prst="rect">
              <a:avLst/>
            </a:prstGeom>
            <a:solidFill>
              <a:srgbClr val="31859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j-lt"/>
                </a:rPr>
                <a:t>MDR </a:t>
              </a:r>
              <a:r>
                <a:rPr lang="en-US" altLang="en-US" sz="1200" dirty="0">
                  <a:solidFill>
                    <a:srgbClr val="FFFF00"/>
                  </a:solidFill>
                  <a:latin typeface="+mj-lt"/>
                </a:rPr>
                <a:t>IVDR</a:t>
              </a:r>
            </a:p>
            <a:p>
              <a:endParaRPr lang="en-US" altLang="en-US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4" name="Rectangle 91"/>
            <p:cNvSpPr>
              <a:spLocks noChangeArrowheads="1"/>
            </p:cNvSpPr>
            <p:nvPr/>
          </p:nvSpPr>
          <p:spPr bwMode="auto">
            <a:xfrm>
              <a:off x="6371547" y="1239044"/>
              <a:ext cx="45121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cs typeface="Arial" panose="020B0604020202020204" pitchFamily="34" charset="0"/>
                </a:rPr>
                <a:t>Task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05" name="Rectangle 92"/>
            <p:cNvSpPr>
              <a:spLocks noChangeArrowheads="1"/>
            </p:cNvSpPr>
            <p:nvPr/>
          </p:nvSpPr>
          <p:spPr bwMode="auto">
            <a:xfrm>
              <a:off x="8873447" y="1239044"/>
              <a:ext cx="125354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cs typeface="Arial" panose="020B0604020202020204" pitchFamily="34" charset="0"/>
                </a:rPr>
                <a:t>Requester(s)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06" name="Line 93"/>
            <p:cNvSpPr>
              <a:spLocks noChangeShapeType="1"/>
            </p:cNvSpPr>
            <p:nvPr/>
          </p:nvSpPr>
          <p:spPr bwMode="auto">
            <a:xfrm>
              <a:off x="1600200" y="4997451"/>
              <a:ext cx="10180638" cy="0"/>
            </a:xfrm>
            <a:prstGeom prst="line">
              <a:avLst/>
            </a:prstGeom>
            <a:noFill/>
            <a:ln w="317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07" name="Rectangle 94"/>
            <p:cNvSpPr>
              <a:spLocks noChangeArrowheads="1"/>
            </p:cNvSpPr>
            <p:nvPr/>
          </p:nvSpPr>
          <p:spPr bwMode="auto">
            <a:xfrm>
              <a:off x="9926638" y="1868488"/>
              <a:ext cx="1927225" cy="20018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08" name="Rectangle 95"/>
            <p:cNvSpPr>
              <a:spLocks noChangeArrowheads="1"/>
            </p:cNvSpPr>
            <p:nvPr/>
          </p:nvSpPr>
          <p:spPr bwMode="auto">
            <a:xfrm>
              <a:off x="9926638" y="1868488"/>
              <a:ext cx="1927225" cy="2038350"/>
            </a:xfrm>
            <a:prstGeom prst="rect">
              <a:avLst/>
            </a:prstGeom>
            <a:noFill/>
            <a:ln w="3175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09" name="Rectangle 96"/>
            <p:cNvSpPr>
              <a:spLocks noChangeArrowheads="1"/>
            </p:cNvSpPr>
            <p:nvPr/>
          </p:nvSpPr>
          <p:spPr bwMode="auto">
            <a:xfrm>
              <a:off x="10323513" y="2754313"/>
              <a:ext cx="106920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Any device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10" name="Rectangle 97"/>
            <p:cNvSpPr>
              <a:spLocks noChangeArrowheads="1"/>
            </p:cNvSpPr>
            <p:nvPr/>
          </p:nvSpPr>
          <p:spPr bwMode="auto">
            <a:xfrm>
              <a:off x="9926638" y="4532313"/>
              <a:ext cx="1927225" cy="4127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11" name="Rectangle 98"/>
            <p:cNvSpPr>
              <a:spLocks noChangeArrowheads="1"/>
            </p:cNvSpPr>
            <p:nvPr/>
          </p:nvSpPr>
          <p:spPr bwMode="auto">
            <a:xfrm>
              <a:off x="9926638" y="4532313"/>
              <a:ext cx="1927225" cy="412750"/>
            </a:xfrm>
            <a:prstGeom prst="rect">
              <a:avLst/>
            </a:prstGeom>
            <a:noFill/>
            <a:ln w="3175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12" name="Rectangle 99"/>
            <p:cNvSpPr>
              <a:spLocks noChangeArrowheads="1"/>
            </p:cNvSpPr>
            <p:nvPr/>
          </p:nvSpPr>
          <p:spPr bwMode="auto">
            <a:xfrm>
              <a:off x="10026650" y="4535488"/>
              <a:ext cx="12315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</a:rPr>
                <a:t>Class III</a:t>
              </a:r>
            </a:p>
            <a:p>
              <a:r>
                <a:rPr lang="en-US" altLang="en-US" sz="1300" dirty="0">
                  <a:solidFill>
                    <a:srgbClr val="FF0000"/>
                  </a:solidFill>
                  <a:latin typeface="+mj-lt"/>
                </a:rPr>
                <a:t>Class </a:t>
              </a:r>
              <a:r>
                <a:rPr lang="en-US" altLang="en-US" sz="1300" dirty="0" err="1">
                  <a:solidFill>
                    <a:srgbClr val="FF0000"/>
                  </a:solidFill>
                  <a:latin typeface="+mj-lt"/>
                </a:rPr>
                <a:t>IIb</a:t>
              </a:r>
              <a:r>
                <a:rPr lang="en-US" altLang="en-US" sz="1300" dirty="0">
                  <a:solidFill>
                    <a:srgbClr val="FF0000"/>
                  </a:solidFill>
                  <a:latin typeface="+mj-lt"/>
                </a:rPr>
                <a:t> ARMP*</a:t>
              </a:r>
            </a:p>
          </p:txBody>
        </p:sp>
        <p:sp>
          <p:nvSpPr>
            <p:cNvPr id="125" name="Rectangle 112"/>
            <p:cNvSpPr>
              <a:spLocks noChangeArrowheads="1"/>
            </p:cNvSpPr>
            <p:nvPr/>
          </p:nvSpPr>
          <p:spPr bwMode="auto">
            <a:xfrm>
              <a:off x="10390188" y="1239044"/>
              <a:ext cx="113813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rgbClr val="0070C0"/>
                  </a:solidFill>
                  <a:cs typeface="Arial" panose="020B0604020202020204" pitchFamily="34" charset="0"/>
                </a:rPr>
                <a:t>Risk classes</a:t>
              </a:r>
              <a:endParaRPr lang="en-US" altLang="en-US" sz="1600" b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7" name="Rectangle 114"/>
            <p:cNvSpPr>
              <a:spLocks noChangeArrowheads="1"/>
            </p:cNvSpPr>
            <p:nvPr/>
          </p:nvSpPr>
          <p:spPr bwMode="auto">
            <a:xfrm>
              <a:off x="9926638" y="3887788"/>
              <a:ext cx="1906588" cy="6000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28" name="Rectangle 115"/>
            <p:cNvSpPr>
              <a:spLocks noChangeArrowheads="1"/>
            </p:cNvSpPr>
            <p:nvPr/>
          </p:nvSpPr>
          <p:spPr bwMode="auto">
            <a:xfrm>
              <a:off x="9926638" y="3898901"/>
              <a:ext cx="1906588" cy="588963"/>
            </a:xfrm>
            <a:prstGeom prst="rect">
              <a:avLst/>
            </a:prstGeom>
            <a:noFill/>
            <a:ln w="3175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29" name="Rectangle 116"/>
            <p:cNvSpPr>
              <a:spLocks noChangeArrowheads="1"/>
            </p:cNvSpPr>
            <p:nvPr/>
          </p:nvSpPr>
          <p:spPr bwMode="auto">
            <a:xfrm>
              <a:off x="10026650" y="3898901"/>
              <a:ext cx="150361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</a:rPr>
                <a:t>Class III implantable</a:t>
              </a:r>
            </a:p>
            <a:p>
              <a:r>
                <a:rPr lang="en-US" altLang="en-US" sz="1300" dirty="0">
                  <a:solidFill>
                    <a:srgbClr val="FF0000"/>
                  </a:solidFill>
                  <a:latin typeface="+mj-lt"/>
                </a:rPr>
                <a:t>Class </a:t>
              </a:r>
              <a:r>
                <a:rPr lang="en-US" altLang="en-US" sz="1300" dirty="0" err="1">
                  <a:solidFill>
                    <a:srgbClr val="FF0000"/>
                  </a:solidFill>
                  <a:latin typeface="+mj-lt"/>
                </a:rPr>
                <a:t>IIb</a:t>
              </a:r>
              <a:r>
                <a:rPr lang="en-US" altLang="en-US" sz="1300" dirty="0">
                  <a:solidFill>
                    <a:srgbClr val="FF0000"/>
                  </a:solidFill>
                  <a:latin typeface="+mj-lt"/>
                </a:rPr>
                <a:t> ARMP*</a:t>
              </a:r>
            </a:p>
            <a:p>
              <a:r>
                <a:rPr lang="en-US" altLang="en-US" sz="1300" dirty="0">
                  <a:solidFill>
                    <a:srgbClr val="FF0000"/>
                  </a:solidFill>
                  <a:latin typeface="+mj-lt"/>
                </a:rPr>
                <a:t>Class D IVDs</a:t>
              </a:r>
              <a:endParaRPr lang="en-US" altLang="en-US" sz="1300" dirty="0">
                <a:latin typeface="+mj-lt"/>
              </a:endParaRPr>
            </a:p>
          </p:txBody>
        </p:sp>
        <p:sp>
          <p:nvSpPr>
            <p:cNvPr id="132" name="Rectangle 119"/>
            <p:cNvSpPr>
              <a:spLocks noChangeArrowheads="1"/>
            </p:cNvSpPr>
            <p:nvPr/>
          </p:nvSpPr>
          <p:spPr bwMode="auto">
            <a:xfrm>
              <a:off x="10736263" y="4111626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34" name="Freeform 121"/>
            <p:cNvSpPr>
              <a:spLocks/>
            </p:cNvSpPr>
            <p:nvPr/>
          </p:nvSpPr>
          <p:spPr bwMode="auto">
            <a:xfrm>
              <a:off x="3851275" y="3270251"/>
              <a:ext cx="931863" cy="633413"/>
            </a:xfrm>
            <a:custGeom>
              <a:avLst/>
              <a:gdLst>
                <a:gd name="T0" fmla="*/ 0 w 1408"/>
                <a:gd name="T1" fmla="*/ 102 h 1152"/>
                <a:gd name="T2" fmla="*/ 102 w 1408"/>
                <a:gd name="T3" fmla="*/ 0 h 1152"/>
                <a:gd name="T4" fmla="*/ 1307 w 1408"/>
                <a:gd name="T5" fmla="*/ 0 h 1152"/>
                <a:gd name="T6" fmla="*/ 1408 w 1408"/>
                <a:gd name="T7" fmla="*/ 102 h 1152"/>
                <a:gd name="T8" fmla="*/ 1408 w 1408"/>
                <a:gd name="T9" fmla="*/ 1051 h 1152"/>
                <a:gd name="T10" fmla="*/ 1307 w 1408"/>
                <a:gd name="T11" fmla="*/ 1152 h 1152"/>
                <a:gd name="T12" fmla="*/ 102 w 1408"/>
                <a:gd name="T13" fmla="*/ 1152 h 1152"/>
                <a:gd name="T14" fmla="*/ 0 w 1408"/>
                <a:gd name="T15" fmla="*/ 1051 h 1152"/>
                <a:gd name="T16" fmla="*/ 0 w 1408"/>
                <a:gd name="T17" fmla="*/ 10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8" h="1152">
                  <a:moveTo>
                    <a:pt x="0" y="102"/>
                  </a:moveTo>
                  <a:cubicBezTo>
                    <a:pt x="0" y="46"/>
                    <a:pt x="46" y="0"/>
                    <a:pt x="102" y="0"/>
                  </a:cubicBezTo>
                  <a:lnTo>
                    <a:pt x="1307" y="0"/>
                  </a:lnTo>
                  <a:cubicBezTo>
                    <a:pt x="1363" y="0"/>
                    <a:pt x="1408" y="46"/>
                    <a:pt x="1408" y="102"/>
                  </a:cubicBezTo>
                  <a:lnTo>
                    <a:pt x="1408" y="1051"/>
                  </a:lnTo>
                  <a:cubicBezTo>
                    <a:pt x="1408" y="1107"/>
                    <a:pt x="1363" y="1152"/>
                    <a:pt x="1307" y="1152"/>
                  </a:cubicBezTo>
                  <a:lnTo>
                    <a:pt x="102" y="1152"/>
                  </a:lnTo>
                  <a:cubicBezTo>
                    <a:pt x="46" y="1152"/>
                    <a:pt x="0" y="1107"/>
                    <a:pt x="0" y="1051"/>
                  </a:cubicBezTo>
                  <a:lnTo>
                    <a:pt x="0" y="102"/>
                  </a:lnTo>
                  <a:close/>
                </a:path>
              </a:pathLst>
            </a:custGeom>
            <a:solidFill>
              <a:srgbClr val="31859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35" name="Rectangle 122"/>
            <p:cNvSpPr>
              <a:spLocks noChangeArrowheads="1"/>
            </p:cNvSpPr>
            <p:nvPr/>
          </p:nvSpPr>
          <p:spPr bwMode="auto">
            <a:xfrm>
              <a:off x="4003675" y="3478213"/>
              <a:ext cx="57560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5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+mj-lt"/>
                </a:rPr>
                <a:t>106.11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36" name="Freeform 123"/>
            <p:cNvSpPr>
              <a:spLocks/>
            </p:cNvSpPr>
            <p:nvPr/>
          </p:nvSpPr>
          <p:spPr bwMode="auto">
            <a:xfrm>
              <a:off x="2955925" y="1858963"/>
              <a:ext cx="847725" cy="3094038"/>
            </a:xfrm>
            <a:custGeom>
              <a:avLst/>
              <a:gdLst>
                <a:gd name="T0" fmla="*/ 214 w 1280"/>
                <a:gd name="T1" fmla="*/ 5632 h 5632"/>
                <a:gd name="T2" fmla="*/ 0 w 1280"/>
                <a:gd name="T3" fmla="*/ 5419 h 5632"/>
                <a:gd name="T4" fmla="*/ 0 w 1280"/>
                <a:gd name="T5" fmla="*/ 214 h 5632"/>
                <a:gd name="T6" fmla="*/ 214 w 1280"/>
                <a:gd name="T7" fmla="*/ 0 h 5632"/>
                <a:gd name="T8" fmla="*/ 1067 w 1280"/>
                <a:gd name="T9" fmla="*/ 0 h 5632"/>
                <a:gd name="T10" fmla="*/ 1280 w 1280"/>
                <a:gd name="T11" fmla="*/ 214 h 5632"/>
                <a:gd name="T12" fmla="*/ 1280 w 1280"/>
                <a:gd name="T13" fmla="*/ 5419 h 5632"/>
                <a:gd name="T14" fmla="*/ 1067 w 1280"/>
                <a:gd name="T15" fmla="*/ 5632 h 5632"/>
                <a:gd name="T16" fmla="*/ 214 w 1280"/>
                <a:gd name="T17" fmla="*/ 5632 h 5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0" h="5632">
                  <a:moveTo>
                    <a:pt x="214" y="5632"/>
                  </a:moveTo>
                  <a:cubicBezTo>
                    <a:pt x="96" y="5632"/>
                    <a:pt x="0" y="5537"/>
                    <a:pt x="0" y="5419"/>
                  </a:cubicBezTo>
                  <a:lnTo>
                    <a:pt x="0" y="214"/>
                  </a:lnTo>
                  <a:cubicBezTo>
                    <a:pt x="0" y="96"/>
                    <a:pt x="96" y="0"/>
                    <a:pt x="214" y="0"/>
                  </a:cubicBezTo>
                  <a:lnTo>
                    <a:pt x="1067" y="0"/>
                  </a:lnTo>
                  <a:cubicBezTo>
                    <a:pt x="1185" y="0"/>
                    <a:pt x="1280" y="96"/>
                    <a:pt x="1280" y="214"/>
                  </a:cubicBezTo>
                  <a:lnTo>
                    <a:pt x="1280" y="5419"/>
                  </a:lnTo>
                  <a:cubicBezTo>
                    <a:pt x="1280" y="5537"/>
                    <a:pt x="1185" y="5632"/>
                    <a:pt x="1067" y="5632"/>
                  </a:cubicBezTo>
                  <a:lnTo>
                    <a:pt x="214" y="5632"/>
                  </a:lnTo>
                  <a:close/>
                </a:path>
              </a:pathLst>
            </a:custGeom>
            <a:solidFill>
              <a:srgbClr val="DBEEF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37" name="Freeform 124"/>
            <p:cNvSpPr>
              <a:spLocks/>
            </p:cNvSpPr>
            <p:nvPr/>
          </p:nvSpPr>
          <p:spPr bwMode="auto">
            <a:xfrm>
              <a:off x="2955925" y="1858963"/>
              <a:ext cx="847725" cy="3094038"/>
            </a:xfrm>
            <a:custGeom>
              <a:avLst/>
              <a:gdLst>
                <a:gd name="T0" fmla="*/ 214 w 1280"/>
                <a:gd name="T1" fmla="*/ 5632 h 5632"/>
                <a:gd name="T2" fmla="*/ 0 w 1280"/>
                <a:gd name="T3" fmla="*/ 5419 h 5632"/>
                <a:gd name="T4" fmla="*/ 0 w 1280"/>
                <a:gd name="T5" fmla="*/ 214 h 5632"/>
                <a:gd name="T6" fmla="*/ 214 w 1280"/>
                <a:gd name="T7" fmla="*/ 0 h 5632"/>
                <a:gd name="T8" fmla="*/ 1067 w 1280"/>
                <a:gd name="T9" fmla="*/ 0 h 5632"/>
                <a:gd name="T10" fmla="*/ 1280 w 1280"/>
                <a:gd name="T11" fmla="*/ 214 h 5632"/>
                <a:gd name="T12" fmla="*/ 1280 w 1280"/>
                <a:gd name="T13" fmla="*/ 5419 h 5632"/>
                <a:gd name="T14" fmla="*/ 1067 w 1280"/>
                <a:gd name="T15" fmla="*/ 5632 h 5632"/>
                <a:gd name="T16" fmla="*/ 214 w 1280"/>
                <a:gd name="T17" fmla="*/ 5632 h 5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0" h="5632">
                  <a:moveTo>
                    <a:pt x="214" y="5632"/>
                  </a:moveTo>
                  <a:cubicBezTo>
                    <a:pt x="96" y="5632"/>
                    <a:pt x="0" y="5537"/>
                    <a:pt x="0" y="5419"/>
                  </a:cubicBezTo>
                  <a:lnTo>
                    <a:pt x="0" y="214"/>
                  </a:lnTo>
                  <a:cubicBezTo>
                    <a:pt x="0" y="96"/>
                    <a:pt x="96" y="0"/>
                    <a:pt x="214" y="0"/>
                  </a:cubicBezTo>
                  <a:lnTo>
                    <a:pt x="1067" y="0"/>
                  </a:lnTo>
                  <a:cubicBezTo>
                    <a:pt x="1185" y="0"/>
                    <a:pt x="1280" y="96"/>
                    <a:pt x="1280" y="214"/>
                  </a:cubicBezTo>
                  <a:lnTo>
                    <a:pt x="1280" y="5419"/>
                  </a:lnTo>
                  <a:cubicBezTo>
                    <a:pt x="1280" y="5537"/>
                    <a:pt x="1185" y="5632"/>
                    <a:pt x="1067" y="5632"/>
                  </a:cubicBezTo>
                  <a:lnTo>
                    <a:pt x="214" y="5632"/>
                  </a:lnTo>
                  <a:close/>
                </a:path>
              </a:pathLst>
            </a:custGeom>
            <a:noFill/>
            <a:ln w="31750" cap="flat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38" name="Rectangle 125"/>
            <p:cNvSpPr>
              <a:spLocks noChangeArrowheads="1"/>
            </p:cNvSpPr>
            <p:nvPr/>
          </p:nvSpPr>
          <p:spPr bwMode="auto">
            <a:xfrm>
              <a:off x="3114675" y="2905126"/>
              <a:ext cx="575479" cy="1000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Not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300" dirty="0">
                  <a:solidFill>
                    <a:srgbClr val="000000"/>
                  </a:solidFill>
                  <a:latin typeface="+mj-lt"/>
                </a:rPr>
                <a:t>Legally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fixed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en-US" sz="1300" dirty="0">
                <a:solidFill>
                  <a:srgbClr val="000000"/>
                </a:solidFill>
                <a:latin typeface="+mj-lt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Flexible</a:t>
              </a:r>
            </a:p>
          </p:txBody>
        </p:sp>
        <p:sp>
          <p:nvSpPr>
            <p:cNvPr id="148" name="Rectangle 135"/>
            <p:cNvSpPr>
              <a:spLocks noChangeArrowheads="1"/>
            </p:cNvSpPr>
            <p:nvPr/>
          </p:nvSpPr>
          <p:spPr bwMode="auto">
            <a:xfrm>
              <a:off x="2847297" y="1239044"/>
              <a:ext cx="9436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cs typeface="Arial" panose="020B0604020202020204" pitchFamily="34" charset="0"/>
                </a:rPr>
                <a:t>Timelines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91" name="Rectangle 135">
              <a:extLst>
                <a:ext uri="{FF2B5EF4-FFF2-40B4-BE49-F238E27FC236}">
                  <a16:creationId xmlns:a16="http://schemas.microsoft.com/office/drawing/2014/main" id="{996462D8-18EC-D640-ACAD-B52487180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793" y="1239044"/>
              <a:ext cx="75341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cs typeface="Arial" panose="020B0604020202020204" pitchFamily="34" charset="0"/>
                </a:rPr>
                <a:t>Articles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0F680A18-AD2D-AE4C-A736-AF1E244E2035}"/>
              </a:ext>
            </a:extLst>
          </p:cNvPr>
          <p:cNvSpPr/>
          <p:nvPr/>
        </p:nvSpPr>
        <p:spPr>
          <a:xfrm>
            <a:off x="183888" y="1764094"/>
            <a:ext cx="11734267" cy="314903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Phased in later</a:t>
            </a:r>
          </a:p>
        </p:txBody>
      </p:sp>
      <p:pic>
        <p:nvPicPr>
          <p:cNvPr id="11" name="slide_006" descr="slide_006">
            <a:hlinkClick r:id="" action="ppaction://media"/>
            <a:extLst>
              <a:ext uri="{FF2B5EF4-FFF2-40B4-BE49-F238E27FC236}">
                <a16:creationId xmlns:a16="http://schemas.microsoft.com/office/drawing/2014/main" id="{20CE2013-0F2A-DF47-A486-E72AA84871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9943" y="-129664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41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15"/>
    </mc:Choice>
    <mc:Fallback xmlns="">
      <p:transition spd="slow" advTm="102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  <p:extLst>
    <p:ext uri="{E180D4A7-C9FB-4DFB-919C-405C955672EB}">
      <p14:showEvtLst xmlns:p14="http://schemas.microsoft.com/office/powerpoint/2010/main">
        <p14:playEvt time="8" objId="11"/>
        <p14:stopEvt time="101400" objId="1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-422787" y="499717"/>
            <a:ext cx="9647468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-422788" y="1268377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-422787" y="203444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-422787" y="2803103"/>
            <a:ext cx="9647469" cy="532781"/>
          </a:xfrm>
          <a:prstGeom prst="roundRect">
            <a:avLst/>
          </a:prstGeom>
          <a:gradFill flip="none" rotWithShape="1">
            <a:gsLst>
              <a:gs pos="100000">
                <a:srgbClr val="FFFFFF"/>
              </a:gs>
              <a:gs pos="15000">
                <a:srgbClr val="FFFFFF"/>
              </a:gs>
              <a:gs pos="0">
                <a:schemeClr val="bg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254640" y="466334"/>
            <a:ext cx="584790" cy="58116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233272" y="2745195"/>
            <a:ext cx="584790" cy="58116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829340" y="-9"/>
            <a:ext cx="10632" cy="68580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5"/>
          <p:cNvSpPr txBox="1">
            <a:spLocks/>
          </p:cNvSpPr>
          <p:nvPr/>
        </p:nvSpPr>
        <p:spPr>
          <a:xfrm>
            <a:off x="2025501" y="546893"/>
            <a:ext cx="5391299" cy="438429"/>
          </a:xfrm>
          <a:prstGeom prst="rect">
            <a:avLst/>
          </a:prstGeom>
          <a:noFill/>
        </p:spPr>
        <p:txBody>
          <a:bodyPr tIns="90000" anchor="ctr"/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</a:lvl3pPr>
            <a:lvl4pPr marL="1600200" indent="-22860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The roles of expert panels</a:t>
            </a: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2025501" y="2905010"/>
            <a:ext cx="6630820" cy="337817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Specific scope of CECP/PECP</a:t>
            </a: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025501" y="1323423"/>
            <a:ext cx="6295539" cy="422689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None/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</a:lvl3pPr>
            <a:lvl4pPr marL="1600200" indent="-22860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expert panels landscape</a:t>
            </a:r>
            <a:endParaRPr lang="en-GB" dirty="0"/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2025500" y="2055595"/>
            <a:ext cx="7199182" cy="490477"/>
          </a:xfrm>
          <a:prstGeom prst="rect">
            <a:avLst/>
          </a:prstGeom>
          <a:noFill/>
        </p:spPr>
        <p:txBody>
          <a:bodyPr tIns="9000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2B91C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Current roles and tasks - CECP/PECP</a:t>
            </a:r>
          </a:p>
        </p:txBody>
      </p:sp>
      <p:sp>
        <p:nvSpPr>
          <p:cNvPr id="2" name="Oval 14">
            <a:extLst>
              <a:ext uri="{FF2B5EF4-FFF2-40B4-BE49-F238E27FC236}">
                <a16:creationId xmlns:a16="http://schemas.microsoft.com/office/drawing/2014/main" id="{F47403FA-4674-4550-A561-BE9849EB83A7}"/>
              </a:ext>
            </a:extLst>
          </p:cNvPr>
          <p:cNvSpPr/>
          <p:nvPr/>
        </p:nvSpPr>
        <p:spPr>
          <a:xfrm>
            <a:off x="1233272" y="2740545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93E69023-9317-4132-A340-911654A668FB}"/>
              </a:ext>
            </a:extLst>
          </p:cNvPr>
          <p:cNvSpPr/>
          <p:nvPr/>
        </p:nvSpPr>
        <p:spPr>
          <a:xfrm>
            <a:off x="1265272" y="1996252"/>
            <a:ext cx="584790" cy="58479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4" name="Oval 12">
            <a:extLst>
              <a:ext uri="{FF2B5EF4-FFF2-40B4-BE49-F238E27FC236}">
                <a16:creationId xmlns:a16="http://schemas.microsoft.com/office/drawing/2014/main" id="{0391D769-2C05-496E-BEB7-8E8325995877}"/>
              </a:ext>
            </a:extLst>
          </p:cNvPr>
          <p:cNvSpPr/>
          <p:nvPr/>
        </p:nvSpPr>
        <p:spPr>
          <a:xfrm>
            <a:off x="1254640" y="1231293"/>
            <a:ext cx="584790" cy="5847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pic>
        <p:nvPicPr>
          <p:cNvPr id="9" name="Audio Recording 20 Oct 2020 at 17:02:31" descr="Audio Recording 20 Oct 2020 at 17:02:31">
            <a:hlinkClick r:id="" action="ppaction://media"/>
            <a:extLst>
              <a:ext uri="{FF2B5EF4-FFF2-40B4-BE49-F238E27FC236}">
                <a16:creationId xmlns:a16="http://schemas.microsoft.com/office/drawing/2014/main" id="{4B12420C-F022-7F4A-99B9-2999C5C9A5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5091" y="-113978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3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6"/>
    </mc:Choice>
    <mc:Fallback xmlns="">
      <p:transition spd="slow" advTm="1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9"/>
        <p14:stopEvt time="12379" objId="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735681" y="5906469"/>
            <a:ext cx="2456319" cy="731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7012" y="218339"/>
            <a:ext cx="10967325" cy="544725"/>
          </a:xfrm>
        </p:spPr>
        <p:txBody>
          <a:bodyPr/>
          <a:lstStyle/>
          <a:p>
            <a:r>
              <a:rPr lang="en-US" sz="3200" dirty="0"/>
              <a:t>Expert panel landscape; 4 panels will require sub-groups</a:t>
            </a:r>
            <a:endParaRPr lang="en-GB" sz="32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6AA1DFA-671A-164D-909D-4934EB29EA14}"/>
              </a:ext>
            </a:extLst>
          </p:cNvPr>
          <p:cNvSpPr/>
          <p:nvPr/>
        </p:nvSpPr>
        <p:spPr>
          <a:xfrm>
            <a:off x="2907361" y="1278107"/>
            <a:ext cx="5972615" cy="2958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/>
              <a:t>Screening panel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F72AF36-39C3-ED4F-9678-A510CC04B69E}"/>
              </a:ext>
            </a:extLst>
          </p:cNvPr>
          <p:cNvSpPr txBox="1"/>
          <p:nvPr/>
        </p:nvSpPr>
        <p:spPr>
          <a:xfrm>
            <a:off x="2753148" y="826890"/>
            <a:ext cx="390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000" b="1" noProof="0" dirty="0"/>
              <a:t>A) Medical Devices Regulation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63272" y="5484674"/>
            <a:ext cx="5996531" cy="706881"/>
            <a:chOff x="2629922" y="5484674"/>
            <a:chExt cx="5996531" cy="706881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7CCCCCA3-19F7-904E-AF87-20D2A3C3FB7F}"/>
                </a:ext>
              </a:extLst>
            </p:cNvPr>
            <p:cNvSpPr/>
            <p:nvPr/>
          </p:nvSpPr>
          <p:spPr>
            <a:xfrm>
              <a:off x="2907360" y="5895727"/>
              <a:ext cx="5719093" cy="2958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kern="0" dirty="0">
                  <a:solidFill>
                    <a:schemeClr val="bg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11. In vitro diagnostic devices</a:t>
              </a:r>
              <a:endParaRPr lang="en-GB" sz="1200" b="1" dirty="0"/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69925561-3E06-9743-B941-F3B520CD5657}"/>
                </a:ext>
              </a:extLst>
            </p:cNvPr>
            <p:cNvSpPr txBox="1"/>
            <p:nvPr/>
          </p:nvSpPr>
          <p:spPr>
            <a:xfrm>
              <a:off x="2629922" y="5484674"/>
              <a:ext cx="4270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accent5"/>
                </a:buClr>
              </a:pPr>
              <a:r>
                <a:rPr lang="en-GB" sz="2000" b="1" dirty="0"/>
                <a:t>B</a:t>
              </a:r>
              <a:r>
                <a:rPr lang="en-GB" sz="2000" b="1" noProof="0" dirty="0"/>
                <a:t>) In vitro diagnostics Regulation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775927" y="3125229"/>
            <a:ext cx="2698355" cy="3087243"/>
            <a:chOff x="8621369" y="3286125"/>
            <a:chExt cx="2698355" cy="3087243"/>
          </a:xfrm>
        </p:grpSpPr>
        <p:sp>
          <p:nvSpPr>
            <p:cNvPr id="35" name="Pfeil nach links 34">
              <a:extLst>
                <a:ext uri="{FF2B5EF4-FFF2-40B4-BE49-F238E27FC236}">
                  <a16:creationId xmlns:a16="http://schemas.microsoft.com/office/drawing/2014/main" id="{B4D86637-46B5-D940-B649-A8613B31393E}"/>
                </a:ext>
              </a:extLst>
            </p:cNvPr>
            <p:cNvSpPr/>
            <p:nvPr/>
          </p:nvSpPr>
          <p:spPr>
            <a:xfrm>
              <a:off x="8621369" y="5911703"/>
              <a:ext cx="767558" cy="46166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723046" y="3286125"/>
              <a:ext cx="2596678" cy="3087243"/>
              <a:chOff x="8723046" y="3286125"/>
              <a:chExt cx="2596678" cy="3087243"/>
            </a:xfrm>
          </p:grpSpPr>
          <p:sp>
            <p:nvSpPr>
              <p:cNvPr id="32" name="Abgerundetes Rechteck 31">
                <a:extLst>
                  <a:ext uri="{FF2B5EF4-FFF2-40B4-BE49-F238E27FC236}">
                    <a16:creationId xmlns:a16="http://schemas.microsoft.com/office/drawing/2014/main" id="{EB3CA7A1-7E6E-7B4F-A93A-58F8C120D5AB}"/>
                  </a:ext>
                </a:extLst>
              </p:cNvPr>
              <p:cNvSpPr/>
              <p:nvPr/>
            </p:nvSpPr>
            <p:spPr>
              <a:xfrm>
                <a:off x="9405052" y="3399598"/>
                <a:ext cx="1914672" cy="2973770"/>
              </a:xfrm>
              <a:prstGeom prst="roundRect">
                <a:avLst>
                  <a:gd name="adj" fmla="val 5336"/>
                </a:avLst>
              </a:prstGeom>
              <a:solidFill>
                <a:schemeClr val="tx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b="1" dirty="0"/>
                  <a:t>Central list of available experts</a:t>
                </a:r>
              </a:p>
              <a:p>
                <a:pPr algn="ctr"/>
                <a:endParaRPr lang="en-GB" sz="1600" dirty="0"/>
              </a:p>
              <a:p>
                <a:pPr algn="ctr"/>
                <a:endParaRPr lang="en-GB" sz="1600" dirty="0"/>
              </a:p>
              <a:p>
                <a:pPr algn="ctr"/>
                <a:r>
                  <a:rPr lang="en-GB" sz="1600" i="1" dirty="0"/>
                  <a:t>Temporary assignment of experts to panels.</a:t>
                </a:r>
              </a:p>
              <a:p>
                <a:pPr algn="ctr"/>
                <a:r>
                  <a:rPr lang="en-GB" sz="1600" i="1" dirty="0"/>
                  <a:t>Reserve list for appointments </a:t>
                </a:r>
              </a:p>
            </p:txBody>
          </p:sp>
          <p:sp>
            <p:nvSpPr>
              <p:cNvPr id="34" name="Pfeil nach links 33">
                <a:extLst>
                  <a:ext uri="{FF2B5EF4-FFF2-40B4-BE49-F238E27FC236}">
                    <a16:creationId xmlns:a16="http://schemas.microsoft.com/office/drawing/2014/main" id="{171B10C0-102B-D541-86AD-F47875ADF253}"/>
                  </a:ext>
                </a:extLst>
              </p:cNvPr>
              <p:cNvSpPr/>
              <p:nvPr/>
            </p:nvSpPr>
            <p:spPr>
              <a:xfrm>
                <a:off x="8723046" y="3286125"/>
                <a:ext cx="672161" cy="103889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2995835" y="1190286"/>
            <a:ext cx="8440347" cy="4175072"/>
            <a:chOff x="2995835" y="1190286"/>
            <a:chExt cx="8440347" cy="4175072"/>
          </a:xfrm>
        </p:grpSpPr>
        <p:sp>
          <p:nvSpPr>
            <p:cNvPr id="72" name="Textfeld 2">
              <a:extLst>
                <a:ext uri="{FF2B5EF4-FFF2-40B4-BE49-F238E27FC236}">
                  <a16:creationId xmlns:a16="http://schemas.microsoft.com/office/drawing/2014/main" id="{EE61E5E0-9552-674D-B843-3D9C11F04985}"/>
                </a:ext>
              </a:extLst>
            </p:cNvPr>
            <p:cNvSpPr txBox="1"/>
            <p:nvPr/>
          </p:nvSpPr>
          <p:spPr>
            <a:xfrm>
              <a:off x="3048521" y="1612928"/>
              <a:ext cx="581539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i="1" dirty="0">
                  <a:latin typeface="+mj-lt"/>
                  <a:cs typeface="Calibri" panose="020F0502020204030204" pitchFamily="34" charset="0"/>
                </a:rPr>
                <a:t>Thematic expert  panels and possible sub-groups:</a:t>
              </a: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57A43ABA-3FD2-144F-A40F-C0327277EABE}"/>
                </a:ext>
              </a:extLst>
            </p:cNvPr>
            <p:cNvSpPr/>
            <p:nvPr/>
          </p:nvSpPr>
          <p:spPr>
            <a:xfrm>
              <a:off x="3054647" y="3021322"/>
              <a:ext cx="5705155" cy="2958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b="1" i="1" kern="0" dirty="0">
                  <a:solidFill>
                    <a:schemeClr val="bg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4. Respiratory system, anaesthesiology, intensive care</a:t>
              </a:r>
              <a:endParaRPr lang="en-GB" sz="1200" b="1" dirty="0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136884A0-BD02-A648-B4FF-EEC646844A3E}"/>
                </a:ext>
              </a:extLst>
            </p:cNvPr>
            <p:cNvSpPr/>
            <p:nvPr/>
          </p:nvSpPr>
          <p:spPr>
            <a:xfrm>
              <a:off x="3058385" y="3356947"/>
              <a:ext cx="5705155" cy="2958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i="1" kern="0" dirty="0">
                  <a:solidFill>
                    <a:schemeClr val="bg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5. Endocrinology and diabetes</a:t>
              </a:r>
              <a:endPara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4F71D62C-3952-E54F-89C4-0E1CB0876CCC}"/>
                </a:ext>
              </a:extLst>
            </p:cNvPr>
            <p:cNvSpPr/>
            <p:nvPr/>
          </p:nvSpPr>
          <p:spPr>
            <a:xfrm>
              <a:off x="3058384" y="4019562"/>
              <a:ext cx="5705155" cy="2958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b="1" i="1" kern="0" dirty="0">
                  <a:solidFill>
                    <a:schemeClr val="bg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7. Obstetrics and gynaecology, incl. reproductive medicine</a:t>
              </a:r>
              <a:endParaRPr lang="en-GB" sz="12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C02770F5-AAE1-034E-8CA5-960FC9FFD3B7}"/>
                </a:ext>
              </a:extLst>
            </p:cNvPr>
            <p:cNvSpPr/>
            <p:nvPr/>
          </p:nvSpPr>
          <p:spPr>
            <a:xfrm>
              <a:off x="3048521" y="4354640"/>
              <a:ext cx="5705155" cy="2958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b="1" i="1" kern="0">
                  <a:solidFill>
                    <a:schemeClr val="bg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8. Gastroenterelogy and hepatology</a:t>
              </a:r>
              <a:endParaRPr lang="en-GB" sz="1200" b="1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221BF887-BAE9-7E45-98FB-7E6F80FD273E}"/>
                </a:ext>
              </a:extLst>
            </p:cNvPr>
            <p:cNvSpPr/>
            <p:nvPr/>
          </p:nvSpPr>
          <p:spPr>
            <a:xfrm>
              <a:off x="3048520" y="4700100"/>
              <a:ext cx="5705155" cy="2958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i="1" kern="0" dirty="0">
                  <a:solidFill>
                    <a:schemeClr val="bg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9. Nephrology &amp; urology</a:t>
              </a:r>
              <a:endParaRPr lang="en-GB" sz="1200" b="1" dirty="0"/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76DE419E-B26E-824B-80EB-50D59B644F72}"/>
                </a:ext>
              </a:extLst>
            </p:cNvPr>
            <p:cNvSpPr/>
            <p:nvPr/>
          </p:nvSpPr>
          <p:spPr>
            <a:xfrm>
              <a:off x="3040711" y="5031662"/>
              <a:ext cx="5705155" cy="295828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i="1" kern="0" dirty="0">
                  <a:solidFill>
                    <a:schemeClr val="bg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10. Ophthalmology</a:t>
              </a:r>
              <a:endParaRPr lang="en-GB" sz="1200" b="1" dirty="0"/>
            </a:p>
          </p:txBody>
        </p:sp>
        <p:sp>
          <p:nvSpPr>
            <p:cNvPr id="39" name="Eckige Klammer rechts 38">
              <a:extLst>
                <a:ext uri="{FF2B5EF4-FFF2-40B4-BE49-F238E27FC236}">
                  <a16:creationId xmlns:a16="http://schemas.microsoft.com/office/drawing/2014/main" id="{615CB666-1E27-6D48-974D-2AA1DEB1ECFB}"/>
                </a:ext>
              </a:extLst>
            </p:cNvPr>
            <p:cNvSpPr/>
            <p:nvPr/>
          </p:nvSpPr>
          <p:spPr>
            <a:xfrm flipH="1">
              <a:off x="2995835" y="2013417"/>
              <a:ext cx="58812" cy="3351941"/>
            </a:xfrm>
            <a:prstGeom prst="rightBracket">
              <a:avLst/>
            </a:prstGeom>
            <a:ln w="28575">
              <a:solidFill>
                <a:srgbClr val="034E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 b="1"/>
            </a:p>
          </p:txBody>
        </p:sp>
        <p:sp>
          <p:nvSpPr>
            <p:cNvPr id="38" name="Eckige Klammer rechts 37">
              <a:extLst>
                <a:ext uri="{FF2B5EF4-FFF2-40B4-BE49-F238E27FC236}">
                  <a16:creationId xmlns:a16="http://schemas.microsoft.com/office/drawing/2014/main" id="{4FA7B3A0-172B-E142-A6F0-867830F56689}"/>
                </a:ext>
              </a:extLst>
            </p:cNvPr>
            <p:cNvSpPr/>
            <p:nvPr/>
          </p:nvSpPr>
          <p:spPr>
            <a:xfrm>
              <a:off x="8708758" y="1938869"/>
              <a:ext cx="152722" cy="3426489"/>
            </a:xfrm>
            <a:prstGeom prst="rightBracket">
              <a:avLst/>
            </a:prstGeom>
            <a:ln w="28575">
              <a:solidFill>
                <a:srgbClr val="0C2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 b="1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054656" y="1999824"/>
              <a:ext cx="5705155" cy="326007"/>
              <a:chOff x="3054656" y="1932088"/>
              <a:chExt cx="5705155" cy="326007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61658DC1-DAA1-714E-9D45-5EB1ADFE2624}"/>
                  </a:ext>
                </a:extLst>
              </p:cNvPr>
              <p:cNvSpPr/>
              <p:nvPr/>
            </p:nvSpPr>
            <p:spPr>
              <a:xfrm>
                <a:off x="3054656" y="1945681"/>
                <a:ext cx="5705155" cy="295828"/>
              </a:xfrm>
              <a:prstGeom prst="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200" b="1" i="1" kern="0" dirty="0">
                    <a:solidFill>
                      <a:schemeClr val="bg1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1. Orthopaedics, traumatology, rehabilitation, rheumatology </a:t>
                </a:r>
                <a:endParaRPr lang="en-GB" sz="1200" b="1" dirty="0"/>
              </a:p>
            </p:txBody>
          </p:sp>
          <p:sp>
            <p:nvSpPr>
              <p:cNvPr id="4" name="Abgerundetes Rechteck 3">
                <a:extLst>
                  <a:ext uri="{FF2B5EF4-FFF2-40B4-BE49-F238E27FC236}">
                    <a16:creationId xmlns:a16="http://schemas.microsoft.com/office/drawing/2014/main" id="{0BEE94BE-CFB7-9649-B5F0-C9197B871516}"/>
                  </a:ext>
                </a:extLst>
              </p:cNvPr>
              <p:cNvSpPr/>
              <p:nvPr/>
            </p:nvSpPr>
            <p:spPr>
              <a:xfrm>
                <a:off x="7859452" y="1932088"/>
                <a:ext cx="850740" cy="326007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50" dirty="0"/>
                  <a:t>Sub-groups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3054647" y="2338381"/>
              <a:ext cx="5705155" cy="326007"/>
              <a:chOff x="3054655" y="2309080"/>
              <a:chExt cx="5705155" cy="326007"/>
            </a:xfrm>
          </p:grpSpPr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FCF62738-B0AA-6E4D-8953-844B44BE737A}"/>
                  </a:ext>
                </a:extLst>
              </p:cNvPr>
              <p:cNvSpPr/>
              <p:nvPr/>
            </p:nvSpPr>
            <p:spPr>
              <a:xfrm>
                <a:off x="3054655" y="2321809"/>
                <a:ext cx="5705155" cy="295828"/>
              </a:xfrm>
              <a:prstGeom prst="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i="1" kern="0" dirty="0">
                    <a:solidFill>
                      <a:schemeClr val="bg1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2. Circulatory system</a:t>
                </a:r>
                <a:endParaRPr lang="en-GB" sz="1200" b="1" dirty="0"/>
              </a:p>
            </p:txBody>
          </p:sp>
          <p:sp>
            <p:nvSpPr>
              <p:cNvPr id="43" name="Abgerundetes Rechteck 42">
                <a:extLst>
                  <a:ext uri="{FF2B5EF4-FFF2-40B4-BE49-F238E27FC236}">
                    <a16:creationId xmlns:a16="http://schemas.microsoft.com/office/drawing/2014/main" id="{ADB498A2-2829-5F48-B8ED-ECDC1E428E62}"/>
                  </a:ext>
                </a:extLst>
              </p:cNvPr>
              <p:cNvSpPr/>
              <p:nvPr/>
            </p:nvSpPr>
            <p:spPr>
              <a:xfrm>
                <a:off x="7855659" y="2309080"/>
                <a:ext cx="850740" cy="326007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50" dirty="0"/>
                  <a:t>Sub-groups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3054654" y="2677608"/>
              <a:ext cx="5705155" cy="326007"/>
              <a:chOff x="3054654" y="2686072"/>
              <a:chExt cx="5705155" cy="326007"/>
            </a:xfrm>
          </p:grpSpPr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DB3B9836-E591-0E42-9207-AF10A46842CB}"/>
                  </a:ext>
                </a:extLst>
              </p:cNvPr>
              <p:cNvSpPr/>
              <p:nvPr/>
            </p:nvSpPr>
            <p:spPr>
              <a:xfrm>
                <a:off x="3054654" y="2697937"/>
                <a:ext cx="5705155" cy="295828"/>
              </a:xfrm>
              <a:prstGeom prst="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i="1" kern="0" dirty="0">
                    <a:solidFill>
                      <a:schemeClr val="bg1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3. Neurology</a:t>
                </a:r>
                <a:endParaRPr lang="en-GB" sz="1200" b="1" dirty="0"/>
              </a:p>
            </p:txBody>
          </p:sp>
          <p:sp>
            <p:nvSpPr>
              <p:cNvPr id="45" name="Abgerundetes Rechteck 44">
                <a:extLst>
                  <a:ext uri="{FF2B5EF4-FFF2-40B4-BE49-F238E27FC236}">
                    <a16:creationId xmlns:a16="http://schemas.microsoft.com/office/drawing/2014/main" id="{E7299ED9-C5F4-6C41-BEB4-54BFC401BEAD}"/>
                  </a:ext>
                </a:extLst>
              </p:cNvPr>
              <p:cNvSpPr/>
              <p:nvPr/>
            </p:nvSpPr>
            <p:spPr>
              <a:xfrm>
                <a:off x="7851866" y="2686072"/>
                <a:ext cx="850740" cy="326007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50" dirty="0"/>
                  <a:t>Sub-groups</a:t>
                </a: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054647" y="3658139"/>
              <a:ext cx="5705155" cy="326007"/>
              <a:chOff x="3054652" y="3664730"/>
              <a:chExt cx="5705155" cy="326007"/>
            </a:xfrm>
          </p:grpSpPr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8F1384C8-10E5-5946-B8F9-CC10A7D3015C}"/>
                  </a:ext>
                </a:extLst>
              </p:cNvPr>
              <p:cNvSpPr/>
              <p:nvPr/>
            </p:nvSpPr>
            <p:spPr>
              <a:xfrm>
                <a:off x="3054652" y="3694828"/>
                <a:ext cx="5705155" cy="295828"/>
              </a:xfrm>
              <a:prstGeom prst="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i="1" kern="0" dirty="0">
                    <a:solidFill>
                      <a:schemeClr val="bg1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6. General and plastic surgery and dentistry</a:t>
                </a:r>
                <a:endParaRPr lang="en-GB" sz="1200" b="1" dirty="0"/>
              </a:p>
            </p:txBody>
          </p:sp>
          <p:sp>
            <p:nvSpPr>
              <p:cNvPr id="46" name="Abgerundetes Rechteck 45">
                <a:extLst>
                  <a:ext uri="{FF2B5EF4-FFF2-40B4-BE49-F238E27FC236}">
                    <a16:creationId xmlns:a16="http://schemas.microsoft.com/office/drawing/2014/main" id="{427BC5DC-7FEC-D243-B4D2-E28D57078758}"/>
                  </a:ext>
                </a:extLst>
              </p:cNvPr>
              <p:cNvSpPr/>
              <p:nvPr/>
            </p:nvSpPr>
            <p:spPr>
              <a:xfrm>
                <a:off x="7851642" y="3664730"/>
                <a:ext cx="850740" cy="326007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50" dirty="0"/>
                  <a:t>Sub-groups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9421824" y="1190286"/>
              <a:ext cx="2014358" cy="1886076"/>
              <a:chOff x="9356177" y="1158184"/>
              <a:chExt cx="2014358" cy="1886076"/>
            </a:xfrm>
          </p:grpSpPr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E8F934D1-A6CD-5E49-B379-17A2BFF43F44}"/>
                  </a:ext>
                </a:extLst>
              </p:cNvPr>
              <p:cNvSpPr txBox="1"/>
              <p:nvPr/>
            </p:nvSpPr>
            <p:spPr>
              <a:xfrm>
                <a:off x="9770168" y="1158184"/>
                <a:ext cx="11863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5"/>
                  </a:buClr>
                </a:pPr>
                <a:r>
                  <a:rPr lang="de-DE" sz="1400" b="1" noProof="0" dirty="0">
                    <a:latin typeface="+mj-lt"/>
                  </a:rPr>
                  <a:t>Panel x</a:t>
                </a: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9356177" y="1499529"/>
                <a:ext cx="2014358" cy="1544731"/>
                <a:chOff x="9107420" y="1317161"/>
                <a:chExt cx="2014358" cy="1544731"/>
              </a:xfrm>
            </p:grpSpPr>
            <p:grpSp>
              <p:nvGrpSpPr>
                <p:cNvPr id="5" name="Gruppo 4">
                  <a:extLst>
                    <a:ext uri="{FF2B5EF4-FFF2-40B4-BE49-F238E27FC236}">
                      <a16:creationId xmlns:a16="http://schemas.microsoft.com/office/drawing/2014/main" id="{834AC25D-6FA2-4228-81FE-B1CC95028C29}"/>
                    </a:ext>
                  </a:extLst>
                </p:cNvPr>
                <p:cNvGrpSpPr/>
                <p:nvPr/>
              </p:nvGrpSpPr>
              <p:grpSpPr>
                <a:xfrm>
                  <a:off x="9107420" y="1317161"/>
                  <a:ext cx="2014358" cy="1544731"/>
                  <a:chOff x="9107420" y="1317161"/>
                  <a:chExt cx="2014358" cy="1544731"/>
                </a:xfrm>
              </p:grpSpPr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62883A73-BC40-A94C-967F-E60B200145F2}"/>
                      </a:ext>
                    </a:extLst>
                  </p:cNvPr>
                  <p:cNvSpPr/>
                  <p:nvPr/>
                </p:nvSpPr>
                <p:spPr>
                  <a:xfrm>
                    <a:off x="9107420" y="1317161"/>
                    <a:ext cx="2014358" cy="1544731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>
                      <a:latin typeface="+mj-lt"/>
                    </a:endParaRPr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1A34B9FD-EA2A-9249-9613-E274CB2D6050}"/>
                      </a:ext>
                    </a:extLst>
                  </p:cNvPr>
                  <p:cNvSpPr/>
                  <p:nvPr/>
                </p:nvSpPr>
                <p:spPr>
                  <a:xfrm>
                    <a:off x="9539381" y="1420753"/>
                    <a:ext cx="975837" cy="550612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rgbClr val="DEB7A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1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rPr>
                      <a:t>Sub-group 1</a:t>
                    </a:r>
                  </a:p>
                </p:txBody>
              </p:sp>
            </p:grp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A34B9FD-EA2A-9249-9613-E274CB2D6050}"/>
                    </a:ext>
                  </a:extLst>
                </p:cNvPr>
                <p:cNvSpPr/>
                <p:nvPr/>
              </p:nvSpPr>
              <p:spPr>
                <a:xfrm>
                  <a:off x="10114600" y="1922497"/>
                  <a:ext cx="962302" cy="550612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DEB7A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100" dirty="0">
                      <a:solidFill>
                        <a:schemeClr val="tx1"/>
                      </a:solidFill>
                      <a:latin typeface="+mj-lt"/>
                      <a:cs typeface="Calibri" panose="020F0502020204030204" pitchFamily="34" charset="0"/>
                    </a:rPr>
                    <a:t>Sub-group 3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1A34B9FD-EA2A-9249-9613-E274CB2D6050}"/>
                    </a:ext>
                  </a:extLst>
                </p:cNvPr>
                <p:cNvSpPr/>
                <p:nvPr/>
              </p:nvSpPr>
              <p:spPr>
                <a:xfrm>
                  <a:off x="9201680" y="2020232"/>
                  <a:ext cx="975837" cy="550612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DEB7A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100" dirty="0">
                      <a:solidFill>
                        <a:schemeClr val="tx1"/>
                      </a:solidFill>
                      <a:latin typeface="+mj-lt"/>
                      <a:cs typeface="Calibri" panose="020F0502020204030204" pitchFamily="34" charset="0"/>
                    </a:rPr>
                    <a:t>Sub-group 2</a:t>
                  </a:r>
                </a:p>
              </p:txBody>
            </p:sp>
          </p:grpSp>
        </p:grpSp>
      </p:grpSp>
      <p:grpSp>
        <p:nvGrpSpPr>
          <p:cNvPr id="55" name="Group 54"/>
          <p:cNvGrpSpPr/>
          <p:nvPr/>
        </p:nvGrpSpPr>
        <p:grpSpPr>
          <a:xfrm>
            <a:off x="679057" y="2394233"/>
            <a:ext cx="2307375" cy="4008174"/>
            <a:chOff x="679057" y="2394233"/>
            <a:chExt cx="2307375" cy="4008174"/>
          </a:xfrm>
        </p:grpSpPr>
        <p:grpSp>
          <p:nvGrpSpPr>
            <p:cNvPr id="12" name="Group 11"/>
            <p:cNvGrpSpPr/>
            <p:nvPr/>
          </p:nvGrpSpPr>
          <p:grpSpPr>
            <a:xfrm>
              <a:off x="679057" y="2394233"/>
              <a:ext cx="2275784" cy="4008174"/>
              <a:chOff x="638782" y="2884892"/>
              <a:chExt cx="2275784" cy="3513985"/>
            </a:xfrm>
          </p:grpSpPr>
          <p:sp>
            <p:nvSpPr>
              <p:cNvPr id="33" name="Abgerundetes Rechteck 32">
                <a:extLst>
                  <a:ext uri="{FF2B5EF4-FFF2-40B4-BE49-F238E27FC236}">
                    <a16:creationId xmlns:a16="http://schemas.microsoft.com/office/drawing/2014/main" id="{D8CDC565-8E20-C145-92C9-CDC73C0C3728}"/>
                  </a:ext>
                </a:extLst>
              </p:cNvPr>
              <p:cNvSpPr/>
              <p:nvPr/>
            </p:nvSpPr>
            <p:spPr>
              <a:xfrm>
                <a:off x="638782" y="2884892"/>
                <a:ext cx="1686456" cy="3513985"/>
              </a:xfrm>
              <a:prstGeom prst="roundRect">
                <a:avLst>
                  <a:gd name="adj" fmla="val 10109"/>
                </a:avLst>
              </a:prstGeom>
              <a:solidFill>
                <a:schemeClr val="bg1">
                  <a:lumMod val="85000"/>
                </a:schemeClr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b="1" dirty="0">
                    <a:solidFill>
                      <a:schemeClr val="tx1"/>
                    </a:solidFill>
                  </a:rPr>
                  <a:t>Coordination Committee</a:t>
                </a:r>
              </a:p>
              <a:p>
                <a:pPr algn="ctr"/>
                <a:endParaRPr lang="en-GB" sz="1600" b="1" dirty="0">
                  <a:solidFill>
                    <a:schemeClr val="tx1"/>
                  </a:solidFill>
                </a:endParaRPr>
              </a:p>
              <a:p>
                <a:pPr algn="ctr"/>
                <a:endParaRPr lang="en-GB" sz="16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GB" sz="1500" i="1" dirty="0">
                    <a:solidFill>
                      <a:schemeClr val="tx1"/>
                    </a:solidFill>
                  </a:rPr>
                  <a:t>Chairs &amp; Vice Chairs of 10 MDR  panels + </a:t>
                </a:r>
              </a:p>
              <a:p>
                <a:pPr algn="ctr"/>
                <a:r>
                  <a:rPr lang="en-GB" sz="1500" i="1" dirty="0">
                    <a:solidFill>
                      <a:schemeClr val="tx1"/>
                    </a:solidFill>
                  </a:rPr>
                  <a:t>IVD panel and representatives of screening panel</a:t>
                </a:r>
              </a:p>
            </p:txBody>
          </p:sp>
          <p:cxnSp>
            <p:nvCxnSpPr>
              <p:cNvPr id="41" name="Gerade Verbindung mit Pfeil 40">
                <a:extLst>
                  <a:ext uri="{FF2B5EF4-FFF2-40B4-BE49-F238E27FC236}">
                    <a16:creationId xmlns:a16="http://schemas.microsoft.com/office/drawing/2014/main" id="{0F3B0958-8C3B-6A42-8957-99B032D570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3056" y="3927288"/>
                <a:ext cx="571510" cy="1009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" name="Gerade Verbindung mit Pfeil 40">
              <a:extLst>
                <a:ext uri="{FF2B5EF4-FFF2-40B4-BE49-F238E27FC236}">
                  <a16:creationId xmlns:a16="http://schemas.microsoft.com/office/drawing/2014/main" id="{0F3B0958-8C3B-6A42-8957-99B032D570C7}"/>
                </a:ext>
              </a:extLst>
            </p:cNvPr>
            <p:cNvCxnSpPr>
              <a:cxnSpLocks/>
            </p:cNvCxnSpPr>
            <p:nvPr/>
          </p:nvCxnSpPr>
          <p:spPr>
            <a:xfrm>
              <a:off x="2414922" y="6033488"/>
              <a:ext cx="571510" cy="1151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slide_008" descr="slide_008">
            <a:hlinkClick r:id="" action="ppaction://media"/>
            <a:extLst>
              <a:ext uri="{FF2B5EF4-FFF2-40B4-BE49-F238E27FC236}">
                <a16:creationId xmlns:a16="http://schemas.microsoft.com/office/drawing/2014/main" id="{C6FF51D2-7542-2647-B891-0638507A0E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7224" y="-121464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08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59"/>
    </mc:Choice>
    <mc:Fallback xmlns="">
      <p:transition spd="slow" advTm="124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2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9" grpId="0" animBg="1"/>
    </p:bldLst>
  </p:timing>
  <p:extLst>
    <p:ext uri="{E180D4A7-C9FB-4DFB-919C-405C955672EB}">
      <p14:showEvtLst xmlns:p14="http://schemas.microsoft.com/office/powerpoint/2010/main">
        <p14:playEvt time="8" objId="44"/>
        <p14:stopEvt time="122129" objId="4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C83FEE9-1EBC-134F-B09D-E1A5B2F46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742" y="85500"/>
            <a:ext cx="10263893" cy="1168646"/>
          </a:xfrm>
        </p:spPr>
        <p:txBody>
          <a:bodyPr/>
          <a:lstStyle/>
          <a:p>
            <a:r>
              <a:rPr lang="en-GB" dirty="0"/>
              <a:t>JRC proposal for possible sub-groups </a:t>
            </a:r>
            <a:br>
              <a:rPr lang="en-GB" dirty="0"/>
            </a:br>
            <a:r>
              <a:rPr lang="en-GB" dirty="0"/>
              <a:t>of the four large thematic panels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95526" y="2246811"/>
            <a:ext cx="6832782" cy="4527779"/>
            <a:chOff x="4595526" y="2246811"/>
            <a:chExt cx="6832782" cy="4527779"/>
          </a:xfrm>
        </p:grpSpPr>
        <p:sp>
          <p:nvSpPr>
            <p:cNvPr id="35" name="Rechteck 1">
              <a:extLst>
                <a:ext uri="{FF2B5EF4-FFF2-40B4-BE49-F238E27FC236}">
                  <a16:creationId xmlns:a16="http://schemas.microsoft.com/office/drawing/2014/main" id="{AE4EC716-4F88-4B1A-98BC-5745E4CC84AF}"/>
                </a:ext>
              </a:extLst>
            </p:cNvPr>
            <p:cNvSpPr/>
            <p:nvPr/>
          </p:nvSpPr>
          <p:spPr>
            <a:xfrm>
              <a:off x="6934202" y="5918006"/>
              <a:ext cx="2162291" cy="622942"/>
            </a:xfrm>
            <a:prstGeom prst="rect">
              <a:avLst/>
            </a:prstGeom>
            <a:solidFill>
              <a:srgbClr val="C17C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3. Maxillofacial surgery, dentistry</a:t>
              </a:r>
            </a:p>
          </p:txBody>
        </p:sp>
        <p:sp>
          <p:nvSpPr>
            <p:cNvPr id="36" name="Rechteck 1">
              <a:extLst>
                <a:ext uri="{FF2B5EF4-FFF2-40B4-BE49-F238E27FC236}">
                  <a16:creationId xmlns:a16="http://schemas.microsoft.com/office/drawing/2014/main" id="{B1D17D33-A740-4321-B663-846F59B14E2D}"/>
                </a:ext>
              </a:extLst>
            </p:cNvPr>
            <p:cNvSpPr/>
            <p:nvPr/>
          </p:nvSpPr>
          <p:spPr>
            <a:xfrm>
              <a:off x="4595526" y="6298539"/>
              <a:ext cx="2162291" cy="476051"/>
            </a:xfrm>
            <a:prstGeom prst="rect">
              <a:avLst/>
            </a:prstGeom>
            <a:solidFill>
              <a:srgbClr val="C17C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 Plastic surgery and wound care</a:t>
              </a:r>
            </a:p>
          </p:txBody>
        </p:sp>
        <p:sp>
          <p:nvSpPr>
            <p:cNvPr id="37" name="Rechteck 1">
              <a:extLst>
                <a:ext uri="{FF2B5EF4-FFF2-40B4-BE49-F238E27FC236}">
                  <a16:creationId xmlns:a16="http://schemas.microsoft.com/office/drawing/2014/main" id="{811074A1-B1FB-4753-B1CC-4D99FFFCE309}"/>
                </a:ext>
              </a:extLst>
            </p:cNvPr>
            <p:cNvSpPr/>
            <p:nvPr/>
          </p:nvSpPr>
          <p:spPr>
            <a:xfrm>
              <a:off x="4595527" y="5753426"/>
              <a:ext cx="2162291" cy="476051"/>
            </a:xfrm>
            <a:prstGeom prst="rect">
              <a:avLst/>
            </a:prstGeom>
            <a:solidFill>
              <a:srgbClr val="C17C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 Surgical implants and general surgery</a:t>
              </a:r>
            </a:p>
          </p:txBody>
        </p:sp>
        <p:sp>
          <p:nvSpPr>
            <p:cNvPr id="16" name="Rechteck 1">
              <a:extLst>
                <a:ext uri="{FF2B5EF4-FFF2-40B4-BE49-F238E27FC236}">
                  <a16:creationId xmlns:a16="http://schemas.microsoft.com/office/drawing/2014/main" id="{DF79E0EB-C18C-4F50-9A2D-346ECA1B0D42}"/>
                </a:ext>
              </a:extLst>
            </p:cNvPr>
            <p:cNvSpPr/>
            <p:nvPr/>
          </p:nvSpPr>
          <p:spPr>
            <a:xfrm>
              <a:off x="4602384" y="2246812"/>
              <a:ext cx="2162291" cy="476051"/>
            </a:xfrm>
            <a:prstGeom prst="rect">
              <a:avLst/>
            </a:prstGeom>
            <a:solidFill>
              <a:srgbClr val="599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 Joint replacements </a:t>
              </a:r>
              <a:b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(load bearing)</a:t>
              </a:r>
              <a:endPara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hteck 1">
              <a:extLst>
                <a:ext uri="{FF2B5EF4-FFF2-40B4-BE49-F238E27FC236}">
                  <a16:creationId xmlns:a16="http://schemas.microsoft.com/office/drawing/2014/main" id="{C1F413D3-4746-49C7-B4E5-6A6CBC9CB5EC}"/>
                </a:ext>
              </a:extLst>
            </p:cNvPr>
            <p:cNvSpPr/>
            <p:nvPr/>
          </p:nvSpPr>
          <p:spPr>
            <a:xfrm>
              <a:off x="4602384" y="2791759"/>
              <a:ext cx="2162291" cy="476051"/>
            </a:xfrm>
            <a:prstGeom prst="rect">
              <a:avLst/>
            </a:prstGeom>
            <a:solidFill>
              <a:srgbClr val="599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 Joint replacements (non-load bearing)</a:t>
              </a:r>
              <a:endPara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hteck 1">
              <a:extLst>
                <a:ext uri="{FF2B5EF4-FFF2-40B4-BE49-F238E27FC236}">
                  <a16:creationId xmlns:a16="http://schemas.microsoft.com/office/drawing/2014/main" id="{2968B0C7-0BAA-448E-B1BE-A12E90D2C01D}"/>
                </a:ext>
              </a:extLst>
            </p:cNvPr>
            <p:cNvSpPr/>
            <p:nvPr/>
          </p:nvSpPr>
          <p:spPr>
            <a:xfrm>
              <a:off x="6934203" y="2246811"/>
              <a:ext cx="2162291" cy="476051"/>
            </a:xfrm>
            <a:prstGeom prst="rect">
              <a:avLst/>
            </a:prstGeom>
            <a:solidFill>
              <a:srgbClr val="599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3. Spinal devices</a:t>
              </a:r>
              <a:endPara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hteck 1">
              <a:extLst>
                <a:ext uri="{FF2B5EF4-FFF2-40B4-BE49-F238E27FC236}">
                  <a16:creationId xmlns:a16="http://schemas.microsoft.com/office/drawing/2014/main" id="{3B0957D3-36BF-435E-8B04-45CA43FE099C}"/>
                </a:ext>
              </a:extLst>
            </p:cNvPr>
            <p:cNvSpPr/>
            <p:nvPr/>
          </p:nvSpPr>
          <p:spPr>
            <a:xfrm>
              <a:off x="6934201" y="2799538"/>
              <a:ext cx="2162291" cy="476051"/>
            </a:xfrm>
            <a:prstGeom prst="rect">
              <a:avLst/>
            </a:prstGeom>
            <a:solidFill>
              <a:srgbClr val="599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4. Non-articulating devices, rehabilitation</a:t>
              </a:r>
            </a:p>
          </p:txBody>
        </p:sp>
        <p:sp>
          <p:nvSpPr>
            <p:cNvPr id="27" name="Rechteck 1">
              <a:extLst>
                <a:ext uri="{FF2B5EF4-FFF2-40B4-BE49-F238E27FC236}">
                  <a16:creationId xmlns:a16="http://schemas.microsoft.com/office/drawing/2014/main" id="{C46FCE5F-F133-4E9B-8E07-94AB0C75AB4B}"/>
                </a:ext>
              </a:extLst>
            </p:cNvPr>
            <p:cNvSpPr/>
            <p:nvPr/>
          </p:nvSpPr>
          <p:spPr>
            <a:xfrm>
              <a:off x="4602384" y="3423224"/>
              <a:ext cx="2162291" cy="476051"/>
            </a:xfrm>
            <a:prstGeom prst="rect">
              <a:avLst/>
            </a:prstGeom>
            <a:solidFill>
              <a:srgbClr val="AE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 Prosthetic valves &amp; </a:t>
              </a:r>
              <a:b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heart valve repair</a:t>
              </a:r>
            </a:p>
          </p:txBody>
        </p:sp>
        <p:sp>
          <p:nvSpPr>
            <p:cNvPr id="28" name="Rechteck 1">
              <a:extLst>
                <a:ext uri="{FF2B5EF4-FFF2-40B4-BE49-F238E27FC236}">
                  <a16:creationId xmlns:a16="http://schemas.microsoft.com/office/drawing/2014/main" id="{1D3CE91B-9186-4DED-A1AF-8B4D0045C0DB}"/>
                </a:ext>
              </a:extLst>
            </p:cNvPr>
            <p:cNvSpPr/>
            <p:nvPr/>
          </p:nvSpPr>
          <p:spPr>
            <a:xfrm>
              <a:off x="4602384" y="3968170"/>
              <a:ext cx="2162291" cy="476051"/>
            </a:xfrm>
            <a:prstGeom prst="rect">
              <a:avLst/>
            </a:prstGeom>
            <a:solidFill>
              <a:srgbClr val="AE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 Cardiovascular stents</a:t>
              </a:r>
            </a:p>
          </p:txBody>
        </p:sp>
        <p:sp>
          <p:nvSpPr>
            <p:cNvPr id="29" name="Rechteck 1">
              <a:extLst>
                <a:ext uri="{FF2B5EF4-FFF2-40B4-BE49-F238E27FC236}">
                  <a16:creationId xmlns:a16="http://schemas.microsoft.com/office/drawing/2014/main" id="{6370FFB6-FBEF-41B4-89CB-402036360AF1}"/>
                </a:ext>
              </a:extLst>
            </p:cNvPr>
            <p:cNvSpPr/>
            <p:nvPr/>
          </p:nvSpPr>
          <p:spPr>
            <a:xfrm>
              <a:off x="6934201" y="3423224"/>
              <a:ext cx="2162291" cy="476051"/>
            </a:xfrm>
            <a:prstGeom prst="rect">
              <a:avLst/>
            </a:prstGeom>
            <a:solidFill>
              <a:srgbClr val="AE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3. Active implantable </a:t>
              </a:r>
              <a:b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cardiac devices</a:t>
              </a:r>
            </a:p>
          </p:txBody>
        </p:sp>
        <p:sp>
          <p:nvSpPr>
            <p:cNvPr id="30" name="Rechteck 1">
              <a:extLst>
                <a:ext uri="{FF2B5EF4-FFF2-40B4-BE49-F238E27FC236}">
                  <a16:creationId xmlns:a16="http://schemas.microsoft.com/office/drawing/2014/main" id="{19BEC56E-EA90-4DA9-B276-124DDCD6DA18}"/>
                </a:ext>
              </a:extLst>
            </p:cNvPr>
            <p:cNvSpPr/>
            <p:nvPr/>
          </p:nvSpPr>
          <p:spPr>
            <a:xfrm>
              <a:off x="6934201" y="3968170"/>
              <a:ext cx="2162291" cy="476051"/>
            </a:xfrm>
            <a:prstGeom prst="rect">
              <a:avLst/>
            </a:prstGeom>
            <a:solidFill>
              <a:srgbClr val="AE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4. Structural interventions</a:t>
              </a:r>
            </a:p>
          </p:txBody>
        </p:sp>
        <p:sp>
          <p:nvSpPr>
            <p:cNvPr id="31" name="Rechteck 1">
              <a:extLst>
                <a:ext uri="{FF2B5EF4-FFF2-40B4-BE49-F238E27FC236}">
                  <a16:creationId xmlns:a16="http://schemas.microsoft.com/office/drawing/2014/main" id="{20539385-49E9-43D8-80CA-B2809902F829}"/>
                </a:ext>
              </a:extLst>
            </p:cNvPr>
            <p:cNvSpPr/>
            <p:nvPr/>
          </p:nvSpPr>
          <p:spPr>
            <a:xfrm>
              <a:off x="9266017" y="3508961"/>
              <a:ext cx="2162291" cy="866836"/>
            </a:xfrm>
            <a:prstGeom prst="rect">
              <a:avLst/>
            </a:prstGeom>
            <a:solidFill>
              <a:srgbClr val="AE7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5. Cardiac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surgery</a:t>
              </a:r>
              <a:endPara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Rechteck 1">
              <a:extLst>
                <a:ext uri="{FF2B5EF4-FFF2-40B4-BE49-F238E27FC236}">
                  <a16:creationId xmlns:a16="http://schemas.microsoft.com/office/drawing/2014/main" id="{F17707E0-B47D-4DD2-8039-F1B3F8E457F5}"/>
                </a:ext>
              </a:extLst>
            </p:cNvPr>
            <p:cNvSpPr/>
            <p:nvPr/>
          </p:nvSpPr>
          <p:spPr>
            <a:xfrm>
              <a:off x="6934200" y="4584794"/>
              <a:ext cx="2162291" cy="476051"/>
            </a:xfrm>
            <a:prstGeom prst="rect">
              <a:avLst/>
            </a:prstGeom>
            <a:solidFill>
              <a:srgbClr val="808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3. Neurosurgical devices</a:t>
              </a:r>
              <a:endPara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Rechteck 1">
              <a:extLst>
                <a:ext uri="{FF2B5EF4-FFF2-40B4-BE49-F238E27FC236}">
                  <a16:creationId xmlns:a16="http://schemas.microsoft.com/office/drawing/2014/main" id="{B7C6F018-0276-4715-B4B2-ACBA25C58F99}"/>
                </a:ext>
              </a:extLst>
            </p:cNvPr>
            <p:cNvSpPr/>
            <p:nvPr/>
          </p:nvSpPr>
          <p:spPr>
            <a:xfrm>
              <a:off x="4602384" y="5136803"/>
              <a:ext cx="2162291" cy="476051"/>
            </a:xfrm>
            <a:prstGeom prst="rect">
              <a:avLst/>
            </a:prstGeom>
            <a:solidFill>
              <a:srgbClr val="808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 Implants for </a:t>
              </a:r>
              <a:b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hearing and vision</a:t>
              </a:r>
            </a:p>
          </p:txBody>
        </p:sp>
        <p:sp>
          <p:nvSpPr>
            <p:cNvPr id="34" name="Rechteck 1">
              <a:extLst>
                <a:ext uri="{FF2B5EF4-FFF2-40B4-BE49-F238E27FC236}">
                  <a16:creationId xmlns:a16="http://schemas.microsoft.com/office/drawing/2014/main" id="{2B376AD0-2D98-4A92-A488-65476AFE349B}"/>
                </a:ext>
              </a:extLst>
            </p:cNvPr>
            <p:cNvSpPr/>
            <p:nvPr/>
          </p:nvSpPr>
          <p:spPr>
            <a:xfrm>
              <a:off x="4602384" y="4584795"/>
              <a:ext cx="2162291" cy="476051"/>
            </a:xfrm>
            <a:prstGeom prst="rect">
              <a:avLst/>
            </a:prstGeom>
            <a:solidFill>
              <a:srgbClr val="808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 Central and peripheral nervous system devices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96715" y="2247530"/>
            <a:ext cx="10497168" cy="4533955"/>
            <a:chOff x="1196715" y="2247530"/>
            <a:chExt cx="10497168" cy="4533955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19B5D4B-8FBE-4442-98C7-C07BA22C05F3}"/>
                </a:ext>
              </a:extLst>
            </p:cNvPr>
            <p:cNvSpPr/>
            <p:nvPr/>
          </p:nvSpPr>
          <p:spPr>
            <a:xfrm>
              <a:off x="1196715" y="5753426"/>
              <a:ext cx="3226230" cy="102805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Verdana" panose="020B0604030504040204" pitchFamily="34" charset="0"/>
                </a:rPr>
                <a:t>6. General and plastic surgery and dentistry</a:t>
              </a:r>
              <a:endPara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75A0228C-2EA3-B343-A060-DE226CA455DD}"/>
                </a:ext>
              </a:extLst>
            </p:cNvPr>
            <p:cNvSpPr/>
            <p:nvPr/>
          </p:nvSpPr>
          <p:spPr>
            <a:xfrm>
              <a:off x="1196715" y="2247530"/>
              <a:ext cx="3226230" cy="102805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Verdana" panose="020B0604030504040204" pitchFamily="34" charset="0"/>
                </a:rPr>
                <a:t>1. Orthopaedics, traumatology, rehabilitation, rheumatology </a:t>
              </a:r>
              <a:endPara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7" name="Gerade Verbindung 6">
              <a:extLst>
                <a:ext uri="{FF2B5EF4-FFF2-40B4-BE49-F238E27FC236}">
                  <a16:creationId xmlns:a16="http://schemas.microsoft.com/office/drawing/2014/main" id="{A63379F3-F580-9145-A79A-DF58C1E1F750}"/>
                </a:ext>
              </a:extLst>
            </p:cNvPr>
            <p:cNvCxnSpPr/>
            <p:nvPr/>
          </p:nvCxnSpPr>
          <p:spPr>
            <a:xfrm>
              <a:off x="1196716" y="3363894"/>
              <a:ext cx="10497167" cy="0"/>
            </a:xfrm>
            <a:prstGeom prst="line">
              <a:avLst/>
            </a:prstGeom>
            <a:ln w="38100">
              <a:solidFill>
                <a:srgbClr val="0C2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FA38387-9404-2544-83EE-F29530F0FAFE}"/>
                </a:ext>
              </a:extLst>
            </p:cNvPr>
            <p:cNvSpPr/>
            <p:nvPr/>
          </p:nvSpPr>
          <p:spPr>
            <a:xfrm>
              <a:off x="1196719" y="3416162"/>
              <a:ext cx="3226230" cy="102805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Verdana" panose="020B0604030504040204" pitchFamily="34" charset="0"/>
                </a:rPr>
                <a:t>2. Circulatory system</a:t>
              </a:r>
              <a:endPara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38E16693-CE2B-C448-AF32-E015E409C49C}"/>
                </a:ext>
              </a:extLst>
            </p:cNvPr>
            <p:cNvCxnSpPr/>
            <p:nvPr/>
          </p:nvCxnSpPr>
          <p:spPr>
            <a:xfrm>
              <a:off x="1196716" y="4523827"/>
              <a:ext cx="10497167" cy="0"/>
            </a:xfrm>
            <a:prstGeom prst="line">
              <a:avLst/>
            </a:prstGeom>
            <a:ln w="38100">
              <a:solidFill>
                <a:srgbClr val="0C2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48E587DD-2C1B-1B48-A63B-5562CFED10CB}"/>
                </a:ext>
              </a:extLst>
            </p:cNvPr>
            <p:cNvSpPr/>
            <p:nvPr/>
          </p:nvSpPr>
          <p:spPr>
            <a:xfrm>
              <a:off x="1196718" y="4584795"/>
              <a:ext cx="3226230" cy="102805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Verdana" panose="020B0604030504040204" pitchFamily="34" charset="0"/>
                </a:rPr>
                <a:t>3. Neurology</a:t>
              </a:r>
              <a:endPara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38" name="Gerade Verbindung 37">
              <a:extLst>
                <a:ext uri="{FF2B5EF4-FFF2-40B4-BE49-F238E27FC236}">
                  <a16:creationId xmlns:a16="http://schemas.microsoft.com/office/drawing/2014/main" id="{36807323-4477-3A4E-AFD8-FFA014D4258F}"/>
                </a:ext>
              </a:extLst>
            </p:cNvPr>
            <p:cNvCxnSpPr/>
            <p:nvPr/>
          </p:nvCxnSpPr>
          <p:spPr>
            <a:xfrm>
              <a:off x="1196716" y="5686724"/>
              <a:ext cx="10497167" cy="0"/>
            </a:xfrm>
            <a:prstGeom prst="line">
              <a:avLst/>
            </a:prstGeom>
            <a:ln w="38100">
              <a:solidFill>
                <a:srgbClr val="0C26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9700158" y="6070684"/>
            <a:ext cx="1993725" cy="703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5D36F2A-A5BC-A743-9A8A-5B888A16A6E6}"/>
              </a:ext>
            </a:extLst>
          </p:cNvPr>
          <p:cNvSpPr txBox="1"/>
          <p:nvPr/>
        </p:nvSpPr>
        <p:spPr>
          <a:xfrm>
            <a:off x="1196715" y="1382942"/>
            <a:ext cx="8213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000" i="1" dirty="0"/>
              <a:t>Panels will have final say. However, this scheme was already used for </a:t>
            </a:r>
            <a:br>
              <a:rPr lang="en-GB" sz="2000" i="1" dirty="0"/>
            </a:br>
            <a:r>
              <a:rPr lang="en-GB" sz="2000" i="1" dirty="0"/>
              <a:t>rather complex budgetary calculations &amp; planning.</a:t>
            </a:r>
            <a:endParaRPr lang="en-GB" sz="2000" i="1" noProof="0" dirty="0"/>
          </a:p>
        </p:txBody>
      </p:sp>
      <p:pic>
        <p:nvPicPr>
          <p:cNvPr id="12" name="slide_009" descr="slide_009">
            <a:hlinkClick r:id="" action="ppaction://media"/>
            <a:extLst>
              <a:ext uri="{FF2B5EF4-FFF2-40B4-BE49-F238E27FC236}">
                <a16:creationId xmlns:a16="http://schemas.microsoft.com/office/drawing/2014/main" id="{CAFE2481-EADA-4343-90A9-0E3B463CA3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5017" y="-121169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93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57"/>
    </mc:Choice>
    <mc:Fallback xmlns="">
      <p:transition spd="slow" advTm="9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12"/>
        <p14:stopEvt time="88316" objId="1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8|30.4|23.4|3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8|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|18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6.9|16.2|10.6|8.6|14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9|39|57.5|13.1|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1|6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2.1|36.8|24.4|41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|38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|5.3|5.4|7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8.5|33.2|8.5|3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4"/>
</p:tagLst>
</file>

<file path=ppt/theme/theme1.xml><?xml version="1.0" encoding="utf-8"?>
<a:theme xmlns:a="http://schemas.openxmlformats.org/drawingml/2006/main" name="Office Theme">
  <a:themeElements>
    <a:clrScheme name="JRC palette 1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6ACBF3"/>
      </a:accent1>
      <a:accent2>
        <a:srgbClr val="3E99DA"/>
      </a:accent2>
      <a:accent3>
        <a:srgbClr val="1EC08A"/>
      </a:accent3>
      <a:accent4>
        <a:srgbClr val="ED8D2F"/>
      </a:accent4>
      <a:accent5>
        <a:srgbClr val="F8CC29"/>
      </a:accent5>
      <a:accent6>
        <a:srgbClr val="E76C53"/>
      </a:accent6>
      <a:hlink>
        <a:srgbClr val="0563C1"/>
      </a:hlink>
      <a:folHlink>
        <a:srgbClr val="24337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>
          <a:buClr>
            <a:schemeClr val="accent5"/>
          </a:buClr>
          <a:buFont typeface="Arial"/>
          <a:buChar char="•"/>
          <a:defRPr sz="2400" noProof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4008</Words>
  <Application>Microsoft Office PowerPoint</Application>
  <PresentationFormat>Widescreen</PresentationFormat>
  <Paragraphs>643</Paragraphs>
  <Slides>48</Slides>
  <Notes>48</Notes>
  <HiddenSlides>0</HiddenSlides>
  <MMClips>48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Courier New</vt:lpstr>
      <vt:lpstr>Verdana</vt:lpstr>
      <vt:lpstr>Wingdings</vt:lpstr>
      <vt:lpstr>Office Theme</vt:lpstr>
      <vt:lpstr>Roles and tasks of panels and experts: Terms of Reference Rules of Procedure Handling commercially confidential information </vt:lpstr>
      <vt:lpstr>Part 1 – Terms of Reference for expert panels</vt:lpstr>
      <vt:lpstr>PowerPoint Presentation</vt:lpstr>
      <vt:lpstr>PowerPoint Presentation</vt:lpstr>
      <vt:lpstr>Expert roles in MDR can be seen as falling into two broad categories</vt:lpstr>
      <vt:lpstr>Overview of the roles of expert panels</vt:lpstr>
      <vt:lpstr>PowerPoint Presentation</vt:lpstr>
      <vt:lpstr>Expert panel landscape; 4 panels will require sub-groups</vt:lpstr>
      <vt:lpstr>JRC proposal for possible sub-groups  of the four large thematic panels</vt:lpstr>
      <vt:lpstr>PowerPoint Presentation</vt:lpstr>
      <vt:lpstr>PowerPoint Presentation</vt:lpstr>
      <vt:lpstr>PowerPoint Presentation</vt:lpstr>
      <vt:lpstr>PowerPoint Presentation</vt:lpstr>
      <vt:lpstr>Clinical evaluation consultation procedure (CECP) for medical devices and Performance evaluation consultation procedure (PECP) for diagnostics</vt:lpstr>
      <vt:lpstr>Timelines for CECP and PECP</vt:lpstr>
      <vt:lpstr>PowerPoint Presentation</vt:lpstr>
      <vt:lpstr>Legislator’s intentions regarding CECP and PECP</vt:lpstr>
      <vt:lpstr>CECP and PECP compared</vt:lpstr>
      <vt:lpstr>CECP and PECP: scope of review</vt:lpstr>
      <vt:lpstr>Part 2 – Rules of Procedure for expert panels</vt:lpstr>
      <vt:lpstr>PowerPoint Presentation</vt:lpstr>
      <vt:lpstr>PowerPoint Presentation</vt:lpstr>
      <vt:lpstr>Five core principles governing the work of the expert panels</vt:lpstr>
      <vt:lpstr>PowerPoint Presentation</vt:lpstr>
      <vt:lpstr>Screening panel experts (only CECP)</vt:lpstr>
      <vt:lpstr>Composition of thematic panels </vt:lpstr>
      <vt:lpstr>Roles within thematic panel </vt:lpstr>
      <vt:lpstr>Decision-making procedure in thematic expert panels</vt:lpstr>
      <vt:lpstr>PowerPoint Presentation</vt:lpstr>
      <vt:lpstr>Organisation of the expert panels</vt:lpstr>
      <vt:lpstr>Roles of the Commission secretariat</vt:lpstr>
      <vt:lpstr>PowerPoint Presentation</vt:lpstr>
      <vt:lpstr>Fundamental obligations of experts</vt:lpstr>
      <vt:lpstr>PowerPoint Presentation</vt:lpstr>
      <vt:lpstr>PowerPoint Presentation</vt:lpstr>
      <vt:lpstr>Information from stakeholders</vt:lpstr>
      <vt:lpstr>Provision of advice by written procedure</vt:lpstr>
      <vt:lpstr>Communication - the Chair</vt:lpstr>
      <vt:lpstr>Communication - the Secretariat</vt:lpstr>
      <vt:lpstr>Use of 3 functional mailboxes</vt:lpstr>
      <vt:lpstr>Communication – obligations of experts</vt:lpstr>
      <vt:lpstr>Part 3 – Principles of handling commercially confidential information</vt:lpstr>
      <vt:lpstr>Handling commercially confidential information</vt:lpstr>
      <vt:lpstr>Handling commercially confidential information</vt:lpstr>
      <vt:lpstr>Background documents</vt:lpstr>
      <vt:lpstr>Reference documents/tools</vt:lpstr>
      <vt:lpstr>Roles of the Coordination Committee in regard to the Rules of Procedure</vt:lpstr>
      <vt:lpstr>Thank you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2020-12-10T12:20:22Z</dcterms:created>
  <dcterms:modified xsi:type="dcterms:W3CDTF">2020-12-10T12:20:45Z</dcterms:modified>
</cp:coreProperties>
</file>