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5" r:id="rId2"/>
  </p:sldMasterIdLst>
  <p:notesMasterIdLst>
    <p:notesMasterId r:id="rId34"/>
  </p:notesMasterIdLst>
  <p:handoutMasterIdLst>
    <p:handoutMasterId r:id="rId35"/>
  </p:handoutMasterIdLst>
  <p:sldIdLst>
    <p:sldId id="303" r:id="rId3"/>
    <p:sldId id="392" r:id="rId4"/>
    <p:sldId id="724" r:id="rId5"/>
    <p:sldId id="626" r:id="rId6"/>
    <p:sldId id="711" r:id="rId7"/>
    <p:sldId id="346" r:id="rId8"/>
    <p:sldId id="730" r:id="rId9"/>
    <p:sldId id="720" r:id="rId10"/>
    <p:sldId id="719" r:id="rId11"/>
    <p:sldId id="723" r:id="rId12"/>
    <p:sldId id="712" r:id="rId13"/>
    <p:sldId id="725" r:id="rId14"/>
    <p:sldId id="350" r:id="rId15"/>
    <p:sldId id="351" r:id="rId16"/>
    <p:sldId id="729" r:id="rId17"/>
    <p:sldId id="714" r:id="rId18"/>
    <p:sldId id="355" r:id="rId19"/>
    <p:sldId id="356" r:id="rId20"/>
    <p:sldId id="340" r:id="rId21"/>
    <p:sldId id="358" r:id="rId22"/>
    <p:sldId id="726" r:id="rId23"/>
    <p:sldId id="341" r:id="rId24"/>
    <p:sldId id="342" r:id="rId25"/>
    <p:sldId id="354" r:id="rId26"/>
    <p:sldId id="727" r:id="rId27"/>
    <p:sldId id="352" r:id="rId28"/>
    <p:sldId id="728" r:id="rId29"/>
    <p:sldId id="353" r:id="rId30"/>
    <p:sldId id="360" r:id="rId31"/>
    <p:sldId id="722" r:id="rId32"/>
    <p:sldId id="73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2162">
          <p15:clr>
            <a:srgbClr val="A4A3A4"/>
          </p15:clr>
        </p15:guide>
        <p15:guide id="6" pos="3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F"/>
    <a:srgbClr val="89898A"/>
    <a:srgbClr val="828182"/>
    <a:srgbClr val="FF7E79"/>
    <a:srgbClr val="6ACBF3"/>
    <a:srgbClr val="00FA00"/>
    <a:srgbClr val="C7F6FF"/>
    <a:srgbClr val="6CD8FF"/>
    <a:srgbClr val="2178B9"/>
    <a:srgbClr val="195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8" autoAdjust="0"/>
    <p:restoredTop sz="96359" autoAdjust="0"/>
  </p:normalViewPr>
  <p:slideViewPr>
    <p:cSldViewPr snapToGrid="0">
      <p:cViewPr varScale="1">
        <p:scale>
          <a:sx n="65" d="100"/>
          <a:sy n="65" d="100"/>
        </p:scale>
        <p:origin x="308" y="44"/>
      </p:cViewPr>
      <p:guideLst>
        <p:guide orient="horz" pos="2092"/>
        <p:guide pos="3840"/>
        <p:guide orient="horz" pos="3777"/>
        <p:guide pos="3839"/>
        <p:guide orient="horz" pos="2162"/>
        <p:guide pos="38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45" d="100"/>
          <a:sy n="145" d="100"/>
        </p:scale>
        <p:origin x="-204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75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69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67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39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02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93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06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78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987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30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24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1"/>
            <a:ext cx="12192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21" y="6390001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15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5"/>
            <a:ext cx="12318560" cy="34689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chemeClr val="accent5"/>
              </a:buClr>
              <a:buFont typeface="Arial"/>
              <a:buChar char="•"/>
              <a:defRPr/>
            </a:lvl1pPr>
            <a:lvl2pPr marL="800100" indent="-342900">
              <a:buClr>
                <a:schemeClr val="accent5"/>
              </a:buClr>
              <a:buFont typeface="Arial"/>
              <a:buChar char="•"/>
              <a:defRPr/>
            </a:lvl2pPr>
            <a:lvl3pPr marL="1200150" indent="-285750">
              <a:buClr>
                <a:schemeClr val="accent5"/>
              </a:buClr>
              <a:buFont typeface="Arial"/>
              <a:buChar char="•"/>
              <a:defRPr/>
            </a:lvl3pPr>
            <a:lvl4pPr marL="1657350" indent="-285750">
              <a:buClr>
                <a:schemeClr val="accent5"/>
              </a:buClr>
              <a:buFont typeface="Arial"/>
              <a:buChar char="•"/>
              <a:defRPr/>
            </a:lvl4pPr>
            <a:lvl5pPr marL="2114550" indent="-285750">
              <a:buClr>
                <a:schemeClr val="accent5"/>
              </a:buClr>
              <a:buFont typeface="Arial"/>
              <a:buChar char="•"/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0157" y="2284667"/>
            <a:ext cx="3347997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40525" y="2284668"/>
            <a:ext cx="3419998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90340" y="2284667"/>
            <a:ext cx="3347998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179376" y="403868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729560" y="404194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315745" y="4037437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89177" y="2159957"/>
            <a:ext cx="25189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89175" y="4076343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97546" y="2159956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887605" y="4076342"/>
            <a:ext cx="2483779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57385" y="2159957"/>
            <a:ext cx="2334846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97548" y="4076342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957385" y="4076343"/>
            <a:ext cx="2334846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19308" y="2159956"/>
            <a:ext cx="2452077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3058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06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3432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55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4707" y="2204864"/>
            <a:ext cx="6335923" cy="1800200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4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23928" y="4149080"/>
            <a:ext cx="6336729" cy="1080120"/>
          </a:xfrm>
          <a:prstGeom prst="rect">
            <a:avLst/>
          </a:prstGeom>
        </p:spPr>
        <p:txBody>
          <a:bodyPr lIns="0" tIns="0" rIns="121917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32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23928" y="5373216"/>
            <a:ext cx="6336729" cy="648072"/>
          </a:xfrm>
          <a:prstGeom prst="rect">
            <a:avLst/>
          </a:prstGeom>
        </p:spPr>
        <p:txBody>
          <a:bodyPr lIns="0" tIns="60958" rIns="0" bIns="479988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2100" b="1"/>
            </a:lvl1pPr>
            <a:lvl2pPr marL="304792" indent="-304792" algn="r">
              <a:buClr>
                <a:srgbClr val="1E4494"/>
              </a:buClr>
              <a:buFont typeface="Arial" panose="020B0604020202020204" pitchFamily="34" charset="0"/>
              <a:buChar char="•"/>
              <a:defRPr sz="2100"/>
            </a:lvl2pPr>
            <a:lvl3pPr marL="609585" indent="-304792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914377" indent="-304792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1219170" indent="-304792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907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151027" y="90616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gradFill flip="none" rotWithShape="1">
            <a:gsLst>
              <a:gs pos="0">
                <a:srgbClr val="60CDF6"/>
              </a:gs>
              <a:gs pos="43000">
                <a:srgbClr val="2C9AD3"/>
              </a:gs>
              <a:gs pos="68000">
                <a:srgbClr val="2B91C5"/>
              </a:gs>
              <a:gs pos="100000">
                <a:srgbClr val="0D71BB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5391726"/>
            <a:ext cx="5040313" cy="877455"/>
          </a:xfr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br>
              <a:rPr lang="en-US" dirty="0"/>
            </a:br>
            <a:r>
              <a:rPr lang="en-US" dirty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21" y="6390001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16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cover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281657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FFD12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1657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0CDF6"/>
              </a:gs>
              <a:gs pos="43000">
                <a:srgbClr val="2C9AD3"/>
              </a:gs>
              <a:gs pos="68000">
                <a:srgbClr val="2B91C5"/>
              </a:gs>
              <a:gs pos="100000">
                <a:srgbClr val="0D71BB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FFD12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09950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9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rgbClr val="FFD129"/>
              </a:gs>
              <a:gs pos="68000">
                <a:srgbClr val="FFD129"/>
              </a:gs>
              <a:gs pos="100000">
                <a:schemeClr val="accent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4099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063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17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spcBef>
                <a:spcPts val="0"/>
              </a:spcBef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469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buClr>
                <a:srgbClr val="2B91C5"/>
              </a:buClr>
              <a:defRPr/>
            </a:lvl1pPr>
            <a:lvl2pPr>
              <a:buClr>
                <a:srgbClr val="2B91C5"/>
              </a:buClr>
              <a:defRPr/>
            </a:lvl2pPr>
            <a:lvl3pPr>
              <a:spcBef>
                <a:spcPts val="0"/>
              </a:spcBef>
              <a:buClr>
                <a:srgbClr val="2B91C5"/>
              </a:buClr>
              <a:defRPr/>
            </a:lvl3pPr>
            <a:lvl4pPr>
              <a:buClr>
                <a:srgbClr val="2B91C5"/>
              </a:buClr>
              <a:defRPr/>
            </a:lvl4pPr>
            <a:lvl5pPr>
              <a:buClr>
                <a:srgbClr val="2B91C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878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494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97727"/>
            <a:ext cx="5157787" cy="3004679"/>
          </a:xfrm>
        </p:spPr>
        <p:txBody>
          <a:bodyPr wrap="square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97727"/>
            <a:ext cx="5183188" cy="3004679"/>
          </a:xfrm>
        </p:spPr>
        <p:txBody>
          <a:bodyPr wrap="square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762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07772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467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048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002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86765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337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4"/>
            <a:ext cx="12318560" cy="3401248"/>
          </a:xfr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8576"/>
            <a:ext cx="10515600" cy="610424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96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885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622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855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3421063"/>
          </a:xfrm>
          <a:prstGeom prst="rect">
            <a:avLst/>
          </a:prstGeom>
          <a:gradFill flip="none" rotWithShape="1">
            <a:gsLst>
              <a:gs pos="0">
                <a:srgbClr val="2C9AD3"/>
              </a:gs>
              <a:gs pos="68000">
                <a:srgbClr val="2B91C5"/>
              </a:gs>
              <a:gs pos="100000">
                <a:srgbClr val="0D71BB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8200" y="3855676"/>
            <a:ext cx="10889439" cy="192529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514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340994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FFD12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2B91C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2B91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3855676"/>
            <a:ext cx="10889439" cy="192529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634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/>
            </a:lvl1pPr>
          </a:lstStyle>
          <a:p>
            <a:pPr lvl="0"/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722" y="1825625"/>
            <a:ext cx="32295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76002" y="1825624"/>
            <a:ext cx="3239996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7990763" y="1825624"/>
            <a:ext cx="3239998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0944" r="6669" b="9113"/>
          <a:stretch/>
        </p:blipFill>
        <p:spPr>
          <a:xfrm>
            <a:off x="9945929" y="6177847"/>
            <a:ext cx="1727997" cy="4672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8200" y="62542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5BF1-D259-0341-94F8-9E410F79F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50" r:id="rId4"/>
    <p:sldLayoutId id="2147483660" r:id="rId5"/>
    <p:sldLayoutId id="2147483652" r:id="rId6"/>
    <p:sldLayoutId id="2147483661" r:id="rId7"/>
    <p:sldLayoutId id="2147483653" r:id="rId8"/>
    <p:sldLayoutId id="2147483654" r:id="rId9"/>
    <p:sldLayoutId id="2147483659" r:id="rId10"/>
    <p:sldLayoutId id="2147483658" r:id="rId11"/>
    <p:sldLayoutId id="2147483668" r:id="rId12"/>
    <p:sldLayoutId id="2147483666" r:id="rId13"/>
    <p:sldLayoutId id="2147483667" r:id="rId14"/>
    <p:sldLayoutId id="2147483655" r:id="rId15"/>
    <p:sldLayoutId id="2147483670" r:id="rId16"/>
    <p:sldLayoutId id="2147483669" r:id="rId17"/>
    <p:sldLayoutId id="2147483684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718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0944" r="6669" b="9113"/>
          <a:stretch/>
        </p:blipFill>
        <p:spPr>
          <a:xfrm>
            <a:off x="10033852" y="6041081"/>
            <a:ext cx="1727997" cy="4672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8200" y="62542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5BF1-D259-0341-94F8-9E410F79F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3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7.m4a"/><Relationship Id="rId7" Type="http://schemas.openxmlformats.org/officeDocument/2006/relationships/image" Target="../media/image11.png"/><Relationship Id="rId2" Type="http://schemas.microsoft.com/office/2007/relationships/media" Target="../media/media17.m4a"/><Relationship Id="rId1" Type="http://schemas.openxmlformats.org/officeDocument/2006/relationships/tags" Target="../tags/tag10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6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17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6.png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8.tiff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b="1" dirty="0"/>
              <a:t>Applying the screening panel decision criteria</a:t>
            </a:r>
            <a:br>
              <a:rPr lang="en-GB" sz="3600" b="1" dirty="0"/>
            </a:br>
            <a:r>
              <a:rPr lang="en-GB" sz="3600" b="1" dirty="0"/>
              <a:t>in the context of the CECP</a:t>
            </a:r>
            <a:r>
              <a:rPr lang="en-GB" sz="3600" dirty="0"/>
              <a:t/>
            </a:r>
            <a:br>
              <a:rPr lang="en-GB" sz="3600" dirty="0"/>
            </a:br>
            <a:endParaRPr lang="nl-NL" sz="2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A2A1DD4-E7FC-804F-B95C-CF6EA58E0EF2}"/>
              </a:ext>
            </a:extLst>
          </p:cNvPr>
          <p:cNvSpPr txBox="1">
            <a:spLocks/>
          </p:cNvSpPr>
          <p:nvPr/>
        </p:nvSpPr>
        <p:spPr>
          <a:xfrm>
            <a:off x="1071349" y="5020825"/>
            <a:ext cx="10673346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Training of  members of Commission expert panels on </a:t>
            </a:r>
            <a:br>
              <a:rPr lang="en-GB" sz="2000" b="1" dirty="0"/>
            </a:br>
            <a:r>
              <a:rPr lang="en-GB" sz="2000" b="1" dirty="0"/>
              <a:t>medical devices and in vitro diagnostic devices (EXPAMED)</a:t>
            </a:r>
          </a:p>
        </p:txBody>
      </p:sp>
      <p:pic>
        <p:nvPicPr>
          <p:cNvPr id="3" name="Audio Recording 23 Oct 2020 at 16:55:28" descr="Audio Recording 23 Oct 2020 at 16:55:28">
            <a:hlinkClick r:id="" action="ppaction://media"/>
            <a:extLst>
              <a:ext uri="{FF2B5EF4-FFF2-40B4-BE49-F238E27FC236}">
                <a16:creationId xmlns:a16="http://schemas.microsoft.com/office/drawing/2014/main" id="{57997E4D-4F56-7C41-A4B0-FC6E25D106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10081" y="-15265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289"/>
    </mc:Choice>
    <mc:Fallback xmlns="">
      <p:transition spd="slow" advClick="0" advTm="12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6" objId="3"/>
        <p14:stopEvt time="12243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4D71AA6-6F97-A04F-B8F9-88E19375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10" y="333716"/>
            <a:ext cx="10263893" cy="782357"/>
          </a:xfrm>
        </p:spPr>
        <p:txBody>
          <a:bodyPr/>
          <a:lstStyle/>
          <a:p>
            <a:r>
              <a:rPr lang="en-GB" dirty="0"/>
              <a:t>What do experts review?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4FD1E30-782C-6F40-B7F7-CF1DD3CB4B83}"/>
              </a:ext>
            </a:extLst>
          </p:cNvPr>
          <p:cNvSpPr/>
          <p:nvPr/>
        </p:nvSpPr>
        <p:spPr>
          <a:xfrm>
            <a:off x="757015" y="3987354"/>
            <a:ext cx="2755805" cy="85951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/>
            </a:r>
            <a:b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Clinical Evaluation Plan 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2449E7F-E57D-7D40-B758-A6C697066D38}"/>
              </a:ext>
            </a:extLst>
          </p:cNvPr>
          <p:cNvSpPr/>
          <p:nvPr/>
        </p:nvSpPr>
        <p:spPr>
          <a:xfrm>
            <a:off x="757015" y="4961169"/>
            <a:ext cx="2755805" cy="10331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Post-market clinical follow up plan and report </a:t>
            </a:r>
            <a:b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(where available)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7DE1785-8904-9A45-9540-C05A650D3120}"/>
              </a:ext>
            </a:extLst>
          </p:cNvPr>
          <p:cNvSpPr/>
          <p:nvPr/>
        </p:nvSpPr>
        <p:spPr>
          <a:xfrm>
            <a:off x="757015" y="3013539"/>
            <a:ext cx="2755805" cy="85951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/>
            </a:r>
            <a:b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Clinical Evaluation Report </a:t>
            </a:r>
            <a:b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34EA963-7101-C44B-9980-FABCD17242D4}"/>
              </a:ext>
            </a:extLst>
          </p:cNvPr>
          <p:cNvSpPr/>
          <p:nvPr/>
        </p:nvSpPr>
        <p:spPr>
          <a:xfrm>
            <a:off x="728314" y="1476619"/>
            <a:ext cx="2813206" cy="11452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Manufacturer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b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clinical evaluation and relevant documents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21C2F14-19C4-5B43-A4CF-34692D0F18BF}"/>
              </a:ext>
            </a:extLst>
          </p:cNvPr>
          <p:cNvSpPr/>
          <p:nvPr/>
        </p:nvSpPr>
        <p:spPr>
          <a:xfrm>
            <a:off x="4332422" y="1450651"/>
            <a:ext cx="2813206" cy="1145224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Notified Body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b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clinical evaluation assessment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FFFCB75-6FFB-644D-90E0-BE7E089E2121}"/>
              </a:ext>
            </a:extLst>
          </p:cNvPr>
          <p:cNvSpPr/>
          <p:nvPr/>
        </p:nvSpPr>
        <p:spPr>
          <a:xfrm>
            <a:off x="4373235" y="3013539"/>
            <a:ext cx="2755805" cy="298079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/>
            </a:r>
            <a:b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Clinical Evaluation Assessment Report (CEAR)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feil nach rechts 11">
            <a:extLst>
              <a:ext uri="{FF2B5EF4-FFF2-40B4-BE49-F238E27FC236}">
                <a16:creationId xmlns:a16="http://schemas.microsoft.com/office/drawing/2014/main" id="{92AE20E7-424D-8148-B266-23F087439D7C}"/>
              </a:ext>
            </a:extLst>
          </p:cNvPr>
          <p:cNvSpPr/>
          <p:nvPr/>
        </p:nvSpPr>
        <p:spPr>
          <a:xfrm>
            <a:off x="3541520" y="1753788"/>
            <a:ext cx="790902" cy="538951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9BA0CE4-EB74-9441-A7CE-C911037AFE16}"/>
              </a:ext>
            </a:extLst>
          </p:cNvPr>
          <p:cNvGrpSpPr/>
          <p:nvPr/>
        </p:nvGrpSpPr>
        <p:grpSpPr>
          <a:xfrm>
            <a:off x="7129040" y="1450651"/>
            <a:ext cx="3661509" cy="4543677"/>
            <a:chOff x="7129040" y="1450651"/>
            <a:chExt cx="3661509" cy="4543677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7611EC8-4E94-8043-9ED1-53CC33F81A15}"/>
                </a:ext>
              </a:extLst>
            </p:cNvPr>
            <p:cNvSpPr/>
            <p:nvPr/>
          </p:nvSpPr>
          <p:spPr>
            <a:xfrm>
              <a:off x="7977343" y="1450651"/>
              <a:ext cx="2813206" cy="1145224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Expert panels: Opinion on Notified Body’s CEAR on the basis of  </a:t>
              </a:r>
              <a:b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</a:b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manufacturer’s documents</a:t>
              </a: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E5A18BA-BE13-6A45-A603-E7E9C3C44A23}"/>
                </a:ext>
              </a:extLst>
            </p:cNvPr>
            <p:cNvSpPr/>
            <p:nvPr/>
          </p:nvSpPr>
          <p:spPr>
            <a:xfrm>
              <a:off x="7977343" y="3013537"/>
              <a:ext cx="2813206" cy="298079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Opinion on CEAR</a:t>
              </a:r>
              <a:b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</a:b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in particular concerning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Benefit-risk determination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Consistency of clinical evidence 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with 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intended purpose 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and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post-market clinical follow-up plan and </a:t>
              </a:r>
              <a:endParaRPr lang="en-GB" sz="160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Post-market clinical follow-up report </a:t>
              </a:r>
              <a:b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</a:b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(where available)</a:t>
              </a:r>
              <a:b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</a:b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Pfeil nach rechts 12">
              <a:extLst>
                <a:ext uri="{FF2B5EF4-FFF2-40B4-BE49-F238E27FC236}">
                  <a16:creationId xmlns:a16="http://schemas.microsoft.com/office/drawing/2014/main" id="{2F8C1092-B718-1C44-9339-4A68872DA098}"/>
                </a:ext>
              </a:extLst>
            </p:cNvPr>
            <p:cNvSpPr/>
            <p:nvPr/>
          </p:nvSpPr>
          <p:spPr>
            <a:xfrm>
              <a:off x="7129040" y="1722346"/>
              <a:ext cx="848303" cy="538951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Audio Recording 23 Oct 2020 at 17:54:09" descr="Audio Recording 23 Oct 2020 at 17:54:09">
            <a:hlinkClick r:id="" action="ppaction://media"/>
            <a:extLst>
              <a:ext uri="{FF2B5EF4-FFF2-40B4-BE49-F238E27FC236}">
                <a16:creationId xmlns:a16="http://schemas.microsoft.com/office/drawing/2014/main" id="{54B4FD4D-FD6C-F545-BF84-55F0D87831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-11167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4"/>
    </mc:Choice>
    <mc:Fallback xmlns="">
      <p:transition spd="slow" advTm="77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" objId="14"/>
        <p14:stopEvt time="75451" objId="1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2AFB6DB-143F-8C40-961D-C03003B41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72" y="1825622"/>
            <a:ext cx="6588678" cy="472095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/>
              <a:t>Novelty of the device or of the related clinical procedure involved, and the possible major clinical or health impact thereof 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Significantly adverse changes in the benefit-risk profile </a:t>
            </a:r>
            <a:r>
              <a:rPr lang="en-GB" dirty="0"/>
              <a:t>due to scientifically </a:t>
            </a:r>
            <a:r>
              <a:rPr lang="en-GB" b="1" dirty="0"/>
              <a:t>valid health concerns </a:t>
            </a:r>
            <a:r>
              <a:rPr lang="en-GB" dirty="0"/>
              <a:t>in respect to </a:t>
            </a:r>
            <a:r>
              <a:rPr lang="en-GB" b="1" dirty="0"/>
              <a:t>components, source material or impact in case of failure of the device</a:t>
            </a:r>
            <a:r>
              <a:rPr lang="en-GB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Significantly increased rate of serious incidents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FE62A72-4BD6-B94C-83A8-49AAA79D846B}"/>
              </a:ext>
            </a:extLst>
          </p:cNvPr>
          <p:cNvSpPr/>
          <p:nvPr/>
        </p:nvSpPr>
        <p:spPr>
          <a:xfrm>
            <a:off x="7364335" y="1825623"/>
            <a:ext cx="4575874" cy="1555352"/>
          </a:xfrm>
          <a:prstGeom prst="roundRect">
            <a:avLst>
              <a:gd name="adj" fmla="val 925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Actual device </a:t>
            </a:r>
            <a:r>
              <a:rPr lang="en-GB" sz="2000" u="sng" dirty="0"/>
              <a:t>under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From </a:t>
            </a:r>
            <a:r>
              <a:rPr lang="en-GB" sz="2000" u="sng" dirty="0">
                <a:solidFill>
                  <a:srgbClr val="C00000"/>
                </a:solidFill>
              </a:rPr>
              <a:t>pre-market space </a:t>
            </a:r>
            <a:r>
              <a:rPr lang="en-GB" sz="2000" u="sng" dirty="0"/>
              <a:t/>
            </a:r>
            <a:br>
              <a:rPr lang="en-GB" sz="2000" u="sng" dirty="0"/>
            </a:br>
            <a:r>
              <a:rPr lang="en-GB" sz="2000" dirty="0"/>
              <a:t>(clinical investigation/evaluation)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0A7CD31-5AD3-F44A-A6B5-3E01DB637A12}"/>
              </a:ext>
            </a:extLst>
          </p:cNvPr>
          <p:cNvSpPr/>
          <p:nvPr/>
        </p:nvSpPr>
        <p:spPr>
          <a:xfrm>
            <a:off x="7364335" y="3836685"/>
            <a:ext cx="4575873" cy="2356645"/>
          </a:xfrm>
          <a:prstGeom prst="roundRect">
            <a:avLst>
              <a:gd name="adj" fmla="val 7426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Information from </a:t>
            </a:r>
            <a:r>
              <a:rPr lang="en-GB" sz="2000" u="sng" dirty="0"/>
              <a:t>specific</a:t>
            </a:r>
            <a:r>
              <a:rPr lang="en-GB" sz="2000" dirty="0"/>
              <a:t> category or group of devices.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Typically from </a:t>
            </a:r>
            <a:r>
              <a:rPr lang="en-GB" sz="2000" u="sng" dirty="0">
                <a:solidFill>
                  <a:srgbClr val="C00000"/>
                </a:solidFill>
              </a:rPr>
              <a:t>post-market space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C2C757-9497-413B-B7FB-F6F9066511D9}"/>
              </a:ext>
            </a:extLst>
          </p:cNvPr>
          <p:cNvCxnSpPr>
            <a:cxnSpLocks/>
          </p:cNvCxnSpPr>
          <p:nvPr/>
        </p:nvCxnSpPr>
        <p:spPr>
          <a:xfrm>
            <a:off x="707272" y="3510066"/>
            <a:ext cx="113628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2">
            <a:extLst>
              <a:ext uri="{FF2B5EF4-FFF2-40B4-BE49-F238E27FC236}">
                <a16:creationId xmlns:a16="http://schemas.microsoft.com/office/drawing/2014/main" id="{FD63384A-B9FB-454C-AADC-10CB695A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72" y="94252"/>
            <a:ext cx="10263893" cy="782357"/>
          </a:xfrm>
        </p:spPr>
        <p:txBody>
          <a:bodyPr/>
          <a:lstStyle/>
          <a:p>
            <a:r>
              <a:rPr lang="en-GB" dirty="0"/>
              <a:t>The three decision criteria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9D5B004-7CE2-5142-B32C-A0D66E1E5723}"/>
              </a:ext>
            </a:extLst>
          </p:cNvPr>
          <p:cNvSpPr txBox="1"/>
          <p:nvPr/>
        </p:nvSpPr>
        <p:spPr>
          <a:xfrm>
            <a:off x="1189359" y="1071961"/>
            <a:ext cx="808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2400" i="1" noProof="0" dirty="0">
                <a:solidFill>
                  <a:srgbClr val="0070C0"/>
                </a:solidFill>
              </a:rPr>
              <a:t>Criterion 1 will be most relevant in practice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1B169CF-1A7E-CC48-A5C1-8D0ADF79736B}"/>
              </a:ext>
            </a:extLst>
          </p:cNvPr>
          <p:cNvSpPr/>
          <p:nvPr/>
        </p:nvSpPr>
        <p:spPr>
          <a:xfrm>
            <a:off x="413467" y="3576327"/>
            <a:ext cx="11526741" cy="3262242"/>
          </a:xfrm>
          <a:prstGeom prst="rect">
            <a:avLst/>
          </a:prstGeom>
          <a:solidFill>
            <a:srgbClr val="FCFDFF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C00000"/>
                </a:solidFill>
              </a:rPr>
              <a:t>Criteria 2 and 3 are typically based on systematic evaluations of post-market surveillance information. Experts do not have such information, in particular what concerns serious incidents.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C00000"/>
                </a:solidFill>
              </a:rPr>
              <a:t>If relevant information is available to the Secretariat (e.g. from MDCG group on post-market surveillance), the Secretariat will forward it to panels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C00000"/>
                </a:solidFill>
              </a:rPr>
              <a:t>Thus, most dossier evaluations will be based on the use of criterion 1:</a:t>
            </a:r>
            <a:br>
              <a:rPr lang="en-GB" sz="2200" dirty="0">
                <a:solidFill>
                  <a:srgbClr val="C00000"/>
                </a:solidFill>
              </a:rPr>
            </a:br>
            <a:r>
              <a:rPr lang="en-GB" sz="2200" dirty="0">
                <a:solidFill>
                  <a:srgbClr val="C00000"/>
                </a:solidFill>
              </a:rPr>
              <a:t>novelty AND major clinical/health impact.</a:t>
            </a:r>
          </a:p>
        </p:txBody>
      </p:sp>
      <p:pic>
        <p:nvPicPr>
          <p:cNvPr id="12" name="Audio Recording 23 Oct 2020 at 17:57:33" descr="Audio Recording 23 Oct 2020 at 17:57:33">
            <a:hlinkClick r:id="" action="ppaction://media"/>
            <a:extLst>
              <a:ext uri="{FF2B5EF4-FFF2-40B4-BE49-F238E27FC236}">
                <a16:creationId xmlns:a16="http://schemas.microsoft.com/office/drawing/2014/main" id="{88F0BC4D-DE51-6940-B62D-7F632DD285C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2276" y="-1310879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56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63"/>
    </mc:Choice>
    <mc:Fallback xmlns="">
      <p:transition spd="slow" advTm="119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  <p:extLst>
    <p:ext uri="{E180D4A7-C9FB-4DFB-919C-405C955672EB}">
      <p14:showEvtLst xmlns:p14="http://schemas.microsoft.com/office/powerpoint/2010/main">
        <p14:playEvt time="17" objId="12"/>
        <p14:stopEvt time="117709" objId="1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422787" y="49971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-422787" y="126837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422787" y="203444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-422787" y="28031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-422787" y="35538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54640" y="466334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254640" y="1231293"/>
            <a:ext cx="584790" cy="5847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265272" y="1996252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233272" y="2759399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1233272" y="3524358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829340" y="-9"/>
            <a:ext cx="10632" cy="685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5"/>
          <p:cNvSpPr txBox="1">
            <a:spLocks/>
          </p:cNvSpPr>
          <p:nvPr/>
        </p:nvSpPr>
        <p:spPr>
          <a:xfrm>
            <a:off x="2025501" y="546893"/>
            <a:ext cx="5391299" cy="438429"/>
          </a:xfrm>
          <a:prstGeom prst="rect">
            <a:avLst/>
          </a:prstGeom>
          <a:noFill/>
        </p:spPr>
        <p:txBody>
          <a:bodyPr tIns="9000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Background and introduction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025501" y="2905010"/>
            <a:ext cx="6630820" cy="337817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Criterion 3: significantly increased incidents 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025501" y="1323423"/>
            <a:ext cx="6295539" cy="422689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Criterion 1: novelty and resulting impacts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25501" y="2055595"/>
            <a:ext cx="6826399" cy="49047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Criterion 2: scientifically valid health concerns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025500" y="3645189"/>
            <a:ext cx="9901107" cy="350009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 assessment and available tools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Audio Recording 23 Oct 2020 at 18:08:36" descr="Audio Recording 23 Oct 2020 at 18:08:36">
            <a:hlinkClick r:id="" action="ppaction://media"/>
            <a:extLst>
              <a:ext uri="{FF2B5EF4-FFF2-40B4-BE49-F238E27FC236}">
                <a16:creationId xmlns:a16="http://schemas.microsoft.com/office/drawing/2014/main" id="{524520B5-74B1-754D-B644-31E85F8C8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-11658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8"/>
    </mc:Choice>
    <mc:Fallback xmlns="">
      <p:transition spd="slow" advTm="10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" objId="2"/>
        <p14:stopEvt time="9531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BC53BF-ACD8-4F11-B503-36CBAC763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764" y="1769619"/>
            <a:ext cx="11210543" cy="2815082"/>
          </a:xfrm>
        </p:spPr>
        <p:txBody>
          <a:bodyPr/>
          <a:lstStyle/>
          <a:p>
            <a:r>
              <a:rPr lang="en-GB" sz="2000" b="1" dirty="0"/>
              <a:t>Review is intended to improve clinical evaluation and thus enhance ultimately </a:t>
            </a:r>
            <a:r>
              <a:rPr lang="en-GB" sz="2000" b="1" dirty="0">
                <a:solidFill>
                  <a:schemeClr val="accent6"/>
                </a:solidFill>
              </a:rPr>
              <a:t>patient safety </a:t>
            </a:r>
            <a:r>
              <a:rPr lang="en-GB" sz="2000" dirty="0"/>
              <a:t>in regard to high-risk devices that remain in the body for prolonged periods or which deliver/remove medicinal products</a:t>
            </a:r>
          </a:p>
          <a:p>
            <a:r>
              <a:rPr lang="en-GB" sz="2000" b="1" dirty="0"/>
              <a:t>Typically novelty means lack of experience regarding</a:t>
            </a:r>
            <a:r>
              <a:rPr lang="en-GB" sz="2000" b="1" dirty="0">
                <a:solidFill>
                  <a:schemeClr val="accent6"/>
                </a:solidFill>
              </a:rPr>
              <a:t> safety and performance</a:t>
            </a:r>
            <a:r>
              <a:rPr lang="en-GB" sz="2000" b="1" dirty="0"/>
              <a:t> </a:t>
            </a:r>
            <a:br>
              <a:rPr lang="en-GB" sz="2000" b="1" dirty="0"/>
            </a:br>
            <a:r>
              <a:rPr lang="en-GB" sz="2000" dirty="0"/>
              <a:t>or of specific features of the device or related clinical procedure</a:t>
            </a:r>
          </a:p>
          <a:p>
            <a:r>
              <a:rPr lang="en-GB" sz="2000" dirty="0"/>
              <a:t>For new products there is </a:t>
            </a:r>
            <a:r>
              <a:rPr lang="en-GB" sz="2000" b="1" dirty="0"/>
              <a:t>insufficient experience regarding future real-world </a:t>
            </a:r>
            <a:r>
              <a:rPr lang="en-GB" sz="2000" b="1" dirty="0">
                <a:solidFill>
                  <a:schemeClr val="accent6"/>
                </a:solidFill>
              </a:rPr>
              <a:t>safety and performance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EBACCE-7476-47CD-8A52-B1857E01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53" y="233757"/>
            <a:ext cx="10263893" cy="1107212"/>
          </a:xfrm>
        </p:spPr>
        <p:txBody>
          <a:bodyPr/>
          <a:lstStyle/>
          <a:p>
            <a:r>
              <a:rPr lang="en-AU" dirty="0"/>
              <a:t>Why is novelty so important in the context of </a:t>
            </a:r>
            <a:br>
              <a:rPr lang="en-AU" dirty="0"/>
            </a:br>
            <a:r>
              <a:rPr lang="en-AU" dirty="0"/>
              <a:t>this consultation?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258D21F-09A0-4E79-A218-5E487DFED0ED}"/>
              </a:ext>
            </a:extLst>
          </p:cNvPr>
          <p:cNvSpPr txBox="1">
            <a:spLocks/>
          </p:cNvSpPr>
          <p:nvPr/>
        </p:nvSpPr>
        <p:spPr>
          <a:xfrm>
            <a:off x="1940813" y="4921249"/>
            <a:ext cx="7626699" cy="12964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i="1" dirty="0">
                <a:solidFill>
                  <a:srgbClr val="0070C0"/>
                </a:solidFill>
              </a:rPr>
              <a:t>In case of modifications of previous device variants, </a:t>
            </a:r>
            <a:br>
              <a:rPr lang="en-GB" sz="2000" i="1" dirty="0">
                <a:solidFill>
                  <a:srgbClr val="0070C0"/>
                </a:solidFill>
              </a:rPr>
            </a:br>
            <a:r>
              <a:rPr lang="en-GB" sz="2000" i="1" dirty="0">
                <a:solidFill>
                  <a:srgbClr val="0070C0"/>
                </a:solidFill>
              </a:rPr>
              <a:t>consider relevant real-world experiences from post-market space,</a:t>
            </a:r>
            <a:br>
              <a:rPr lang="en-GB" sz="2000" i="1" dirty="0">
                <a:solidFill>
                  <a:srgbClr val="0070C0"/>
                </a:solidFill>
              </a:rPr>
            </a:br>
            <a:r>
              <a:rPr lang="en-GB" sz="2000" i="1" dirty="0">
                <a:solidFill>
                  <a:srgbClr val="0070C0"/>
                </a:solidFill>
              </a:rPr>
              <a:t>e.g. in post-market clinical follow-up report</a:t>
            </a:r>
          </a:p>
        </p:txBody>
      </p:sp>
      <p:pic>
        <p:nvPicPr>
          <p:cNvPr id="4" name="Audio Recording 23 Oct 2020 at 18:10:44" descr="Audio Recording 23 Oct 2020 at 18:10:44">
            <a:hlinkClick r:id="" action="ppaction://media"/>
            <a:extLst>
              <a:ext uri="{FF2B5EF4-FFF2-40B4-BE49-F238E27FC236}">
                <a16:creationId xmlns:a16="http://schemas.microsoft.com/office/drawing/2014/main" id="{9C374AFD-73ED-7640-BE1D-B59A1D0DAB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1235" y="-1230706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98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45"/>
    </mc:Choice>
    <mc:Fallback xmlns="">
      <p:transition spd="slow" advTm="74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8" objId="4"/>
        <p14:stopEvt time="73142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7EBB60-F441-44B7-B312-A9BE7BA3A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022" y="1427965"/>
            <a:ext cx="10835640" cy="1771453"/>
          </a:xfrm>
        </p:spPr>
        <p:txBody>
          <a:bodyPr/>
          <a:lstStyle/>
          <a:p>
            <a:r>
              <a:rPr lang="en-GB" sz="2000" dirty="0"/>
              <a:t>Assess whether there is novelty of the device or the related clinical procedure</a:t>
            </a:r>
          </a:p>
          <a:p>
            <a:r>
              <a:rPr lang="en-GB" sz="2000" dirty="0"/>
              <a:t>If there is novelty, reflect whether it may have any possible </a:t>
            </a:r>
            <a:r>
              <a:rPr lang="en-GB" sz="2000" u="sng" dirty="0"/>
              <a:t>major</a:t>
            </a:r>
            <a:r>
              <a:rPr lang="en-GB" sz="2000" dirty="0"/>
              <a:t> clinical and/or health impacts</a:t>
            </a:r>
          </a:p>
          <a:p>
            <a:r>
              <a:rPr lang="en-GB" sz="2000" dirty="0"/>
              <a:t>Determine </a:t>
            </a:r>
            <a:r>
              <a:rPr lang="en-GB" sz="2000" u="sng" dirty="0"/>
              <a:t>degree of novelty </a:t>
            </a:r>
            <a:r>
              <a:rPr lang="en-GB" sz="2000" dirty="0"/>
              <a:t>and </a:t>
            </a:r>
            <a:r>
              <a:rPr lang="en-GB" sz="2000" u="sng" dirty="0"/>
              <a:t>severity</a:t>
            </a:r>
            <a:r>
              <a:rPr lang="en-GB" sz="2000" dirty="0"/>
              <a:t> of clinical and/or health impact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283A95-9DDB-41D6-82D0-B36EEEC7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3" y="114857"/>
            <a:ext cx="10672638" cy="782357"/>
          </a:xfrm>
        </p:spPr>
        <p:txBody>
          <a:bodyPr/>
          <a:lstStyle/>
          <a:p>
            <a:r>
              <a:rPr lang="de-DE" sz="3200" dirty="0"/>
              <a:t>Assessment of novelty and resulting clinical/health impact</a:t>
            </a:r>
            <a:endParaRPr lang="en-GB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D9627E9-8CD8-1748-870C-2FC4AC75E91E}"/>
              </a:ext>
            </a:extLst>
          </p:cNvPr>
          <p:cNvSpPr/>
          <p:nvPr/>
        </p:nvSpPr>
        <p:spPr>
          <a:xfrm>
            <a:off x="9753600" y="6140450"/>
            <a:ext cx="2438400" cy="71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78572" y="4313199"/>
            <a:ext cx="10835641" cy="2153086"/>
            <a:chOff x="1283466" y="4531372"/>
            <a:chExt cx="8991228" cy="1407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797C78-D1D2-4D20-97E1-AA07991D5ED8}"/>
                </a:ext>
              </a:extLst>
            </p:cNvPr>
            <p:cNvSpPr txBox="1"/>
            <p:nvPr/>
          </p:nvSpPr>
          <p:spPr>
            <a:xfrm>
              <a:off x="1283466" y="5096537"/>
              <a:ext cx="1717958" cy="30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de-DE" sz="2400" b="1" noProof="0" dirty="0"/>
                <a:t>Criterion 1</a:t>
              </a:r>
              <a:endParaRPr lang="en-GB" sz="2400" b="1" noProof="0" dirty="0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B094D41-64D6-4DD7-B05B-710BB1A662F8}"/>
                </a:ext>
              </a:extLst>
            </p:cNvPr>
            <p:cNvCxnSpPr>
              <a:cxnSpLocks/>
            </p:cNvCxnSpPr>
            <p:nvPr/>
          </p:nvCxnSpPr>
          <p:spPr>
            <a:xfrm>
              <a:off x="4759662" y="5308451"/>
              <a:ext cx="3902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50A7D36-EC56-4109-92C7-9C3D32BA0E9B}"/>
                </a:ext>
              </a:extLst>
            </p:cNvPr>
            <p:cNvSpPr txBox="1"/>
            <p:nvPr/>
          </p:nvSpPr>
          <p:spPr>
            <a:xfrm>
              <a:off x="4720823" y="4989407"/>
              <a:ext cx="708367" cy="221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de-DE" sz="1600" noProof="0" dirty="0"/>
                <a:t>Yes</a:t>
              </a:r>
              <a:endParaRPr lang="en-GB" sz="1600" noProof="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B3414C2-745E-416E-95FA-369BC6C2D342}"/>
                </a:ext>
              </a:extLst>
            </p:cNvPr>
            <p:cNvSpPr txBox="1"/>
            <p:nvPr/>
          </p:nvSpPr>
          <p:spPr>
            <a:xfrm>
              <a:off x="7207448" y="4989406"/>
              <a:ext cx="7083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de-DE" sz="1600" noProof="0" dirty="0"/>
                <a:t>Yes</a:t>
              </a:r>
              <a:endParaRPr lang="en-GB" sz="1600" noProof="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8741444-2562-49AD-822A-2C8717E4BEAF}"/>
                </a:ext>
              </a:extLst>
            </p:cNvPr>
            <p:cNvSpPr/>
            <p:nvPr/>
          </p:nvSpPr>
          <p:spPr>
            <a:xfrm>
              <a:off x="7771621" y="4531372"/>
              <a:ext cx="2503073" cy="14073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Determine degree of novelty &amp; severity of clinical/health impact</a:t>
              </a:r>
              <a:endParaRPr lang="en-GB" sz="20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9F2389D-412E-4E79-AE15-A760CEEB4741}"/>
                </a:ext>
              </a:extLst>
            </p:cNvPr>
            <p:cNvSpPr/>
            <p:nvPr/>
          </p:nvSpPr>
          <p:spPr>
            <a:xfrm>
              <a:off x="5235445" y="4531372"/>
              <a:ext cx="1870564" cy="14073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Clinical/health impact of novelty?</a:t>
              </a:r>
              <a:endParaRPr lang="en-GB" sz="20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C5FEAB2-F377-41CB-8110-3FD19CA2340E}"/>
                </a:ext>
              </a:extLst>
            </p:cNvPr>
            <p:cNvSpPr/>
            <p:nvPr/>
          </p:nvSpPr>
          <p:spPr>
            <a:xfrm>
              <a:off x="2808057" y="4531372"/>
              <a:ext cx="1870564" cy="14073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Novelty?</a:t>
              </a:r>
              <a:endParaRPr lang="en-GB" sz="2000" dirty="0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4071008-5DA8-4606-AB38-02AEED6E7521}"/>
                </a:ext>
              </a:extLst>
            </p:cNvPr>
            <p:cNvCxnSpPr>
              <a:cxnSpLocks/>
            </p:cNvCxnSpPr>
            <p:nvPr/>
          </p:nvCxnSpPr>
          <p:spPr>
            <a:xfrm>
              <a:off x="7243685" y="5317255"/>
              <a:ext cx="3902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Audio Recording 23 Oct 2020 at 18:16:00" descr="Audio Recording 23 Oct 2020 at 18:16:00">
            <a:hlinkClick r:id="" action="ppaction://media"/>
            <a:extLst>
              <a:ext uri="{FF2B5EF4-FFF2-40B4-BE49-F238E27FC236}">
                <a16:creationId xmlns:a16="http://schemas.microsoft.com/office/drawing/2014/main" id="{4F0DE37D-351E-4C46-8D66-A4AF1617EC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-11993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46"/>
    </mc:Choice>
    <mc:Fallback xmlns="">
      <p:transition spd="slow" advTm="51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6"/>
        <p14:stopEvt time="50116" objId="6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7EBB60-F441-44B7-B312-A9BE7BA3A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3" y="938099"/>
            <a:ext cx="10835640" cy="1071165"/>
          </a:xfrm>
        </p:spPr>
        <p:txBody>
          <a:bodyPr/>
          <a:lstStyle/>
          <a:p>
            <a:r>
              <a:rPr lang="en-GB" dirty="0"/>
              <a:t>Criterion 1 contains a logical conjunction (‘AND’…’THEREOF’): </a:t>
            </a:r>
            <a:br>
              <a:rPr lang="en-GB" dirty="0"/>
            </a:br>
            <a:r>
              <a:rPr lang="en-GB" dirty="0">
                <a:solidFill>
                  <a:srgbClr val="C00000"/>
                </a:solidFill>
              </a:rPr>
              <a:t>Novelty </a:t>
            </a:r>
            <a:r>
              <a:rPr lang="en-GB" u="sng" dirty="0">
                <a:solidFill>
                  <a:srgbClr val="C00000"/>
                </a:solidFill>
              </a:rPr>
              <a:t>alone</a:t>
            </a:r>
            <a:r>
              <a:rPr lang="en-GB" dirty="0">
                <a:solidFill>
                  <a:srgbClr val="C00000"/>
                </a:solidFill>
              </a:rPr>
              <a:t> or impact </a:t>
            </a:r>
            <a:r>
              <a:rPr lang="en-GB" u="sng" dirty="0">
                <a:solidFill>
                  <a:srgbClr val="C00000"/>
                </a:solidFill>
              </a:rPr>
              <a:t>alone</a:t>
            </a:r>
            <a:r>
              <a:rPr lang="en-GB" dirty="0">
                <a:solidFill>
                  <a:srgbClr val="C00000"/>
                </a:solidFill>
              </a:rPr>
              <a:t> are insufficient to prompt a scientific opinion.</a:t>
            </a:r>
            <a:br>
              <a:rPr lang="en-GB" dirty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283A95-9DDB-41D6-82D0-B36EEEC7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3" y="211943"/>
            <a:ext cx="10672638" cy="561365"/>
          </a:xfrm>
        </p:spPr>
        <p:txBody>
          <a:bodyPr/>
          <a:lstStyle/>
          <a:p>
            <a:r>
              <a:rPr lang="en-AU" sz="3200"/>
              <a:t>Novelty </a:t>
            </a:r>
            <a:r>
              <a:rPr lang="en-AU" sz="3200" u="sng"/>
              <a:t>and </a:t>
            </a:r>
            <a:r>
              <a:rPr lang="en-AU" sz="3200"/>
              <a:t>resulting clinical/health impact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CE28C6E-9843-B84E-BA1A-E29C88DEEBDB}"/>
              </a:ext>
            </a:extLst>
          </p:cNvPr>
          <p:cNvSpPr txBox="1"/>
          <p:nvPr/>
        </p:nvSpPr>
        <p:spPr>
          <a:xfrm>
            <a:off x="5774552" y="5280381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2000" noProof="0" dirty="0"/>
              <a:t>Health</a:t>
            </a:r>
            <a:br>
              <a:rPr lang="en-GB" sz="2000" noProof="0" dirty="0"/>
            </a:br>
            <a:r>
              <a:rPr lang="en-GB" sz="2000" noProof="0" dirty="0"/>
              <a:t>impact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5C21E5A-2ABB-4F48-9352-8CB367BACFD2}"/>
              </a:ext>
            </a:extLst>
          </p:cNvPr>
          <p:cNvGrpSpPr/>
          <p:nvPr/>
        </p:nvGrpSpPr>
        <p:grpSpPr>
          <a:xfrm>
            <a:off x="973017" y="2009264"/>
            <a:ext cx="7812039" cy="4694637"/>
            <a:chOff x="973017" y="2009264"/>
            <a:chExt cx="7812039" cy="4694637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831B449E-A179-3A45-B6F2-999DA69F7D9A}"/>
                </a:ext>
              </a:extLst>
            </p:cNvPr>
            <p:cNvGrpSpPr/>
            <p:nvPr/>
          </p:nvGrpSpPr>
          <p:grpSpPr>
            <a:xfrm>
              <a:off x="3676628" y="2009264"/>
              <a:ext cx="5108428" cy="4694637"/>
              <a:chOff x="3209133" y="2858118"/>
              <a:chExt cx="2212621" cy="203339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4854E8B-88A4-FA45-B59E-A5F3588974F8}"/>
                  </a:ext>
                </a:extLst>
              </p:cNvPr>
              <p:cNvSpPr/>
              <p:nvPr/>
            </p:nvSpPr>
            <p:spPr>
              <a:xfrm>
                <a:off x="3209133" y="2858118"/>
                <a:ext cx="1355597" cy="1355597"/>
              </a:xfrm>
              <a:prstGeom prst="ellipse">
                <a:avLst/>
              </a:prstGeom>
              <a:solidFill>
                <a:srgbClr val="0070C0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248E604-26D0-E941-98CD-B66B78CC6FDC}"/>
                  </a:ext>
                </a:extLst>
              </p:cNvPr>
              <p:cNvSpPr/>
              <p:nvPr/>
            </p:nvSpPr>
            <p:spPr>
              <a:xfrm>
                <a:off x="4066157" y="2887703"/>
                <a:ext cx="1355597" cy="1355597"/>
              </a:xfrm>
              <a:prstGeom prst="ellipse">
                <a:avLst/>
              </a:prstGeom>
              <a:solidFill>
                <a:schemeClr val="accent6">
                  <a:lumMod val="75000"/>
                  <a:alpha val="2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F568EAC-1D1E-934A-9B97-72F255592A68}"/>
                  </a:ext>
                </a:extLst>
              </p:cNvPr>
              <p:cNvSpPr/>
              <p:nvPr/>
            </p:nvSpPr>
            <p:spPr>
              <a:xfrm>
                <a:off x="3637645" y="3535916"/>
                <a:ext cx="1355597" cy="1355597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2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D152F033-8430-C945-A056-43080F2C6D3B}"/>
                </a:ext>
              </a:extLst>
            </p:cNvPr>
            <p:cNvSpPr txBox="1"/>
            <p:nvPr/>
          </p:nvSpPr>
          <p:spPr>
            <a:xfrm>
              <a:off x="3963034" y="2478561"/>
              <a:ext cx="1040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n-GB" sz="2000" noProof="0" dirty="0"/>
                <a:t>Novelty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0207A7A6-DC20-5847-930D-9ECF3A0B6B70}"/>
                </a:ext>
              </a:extLst>
            </p:cNvPr>
            <p:cNvSpPr txBox="1"/>
            <p:nvPr/>
          </p:nvSpPr>
          <p:spPr>
            <a:xfrm>
              <a:off x="7092793" y="2410799"/>
              <a:ext cx="10150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n-GB" sz="2000" noProof="0" dirty="0"/>
                <a:t>Clinical</a:t>
              </a:r>
              <a:br>
                <a:rPr lang="en-GB" sz="2000" noProof="0" dirty="0"/>
              </a:br>
              <a:r>
                <a:rPr lang="en-GB" sz="2000" noProof="0" dirty="0"/>
                <a:t>impact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B535809D-A20A-6E43-A62B-4D81FEACC872}"/>
                </a:ext>
              </a:extLst>
            </p:cNvPr>
            <p:cNvSpPr txBox="1"/>
            <p:nvPr/>
          </p:nvSpPr>
          <p:spPr>
            <a:xfrm>
              <a:off x="973017" y="2417006"/>
              <a:ext cx="2086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buClr>
                  <a:schemeClr val="accent5"/>
                </a:buClr>
                <a:defRPr sz="2400"/>
              </a:lvl1pPr>
            </a:lstStyle>
            <a:p>
              <a:r>
                <a:rPr lang="en-GB" i="1" dirty="0"/>
                <a:t>Venn diagram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08A1B4D-2BEB-694B-971B-399D79A1C7EC}"/>
              </a:ext>
            </a:extLst>
          </p:cNvPr>
          <p:cNvGrpSpPr/>
          <p:nvPr/>
        </p:nvGrpSpPr>
        <p:grpSpPr>
          <a:xfrm>
            <a:off x="1392495" y="2410799"/>
            <a:ext cx="5407048" cy="3826573"/>
            <a:chOff x="1392495" y="2410799"/>
            <a:chExt cx="5407048" cy="3826573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C0C1B40E-87D3-6A49-BFB8-F3EBD04789B1}"/>
                </a:ext>
              </a:extLst>
            </p:cNvPr>
            <p:cNvSpPr/>
            <p:nvPr/>
          </p:nvSpPr>
          <p:spPr>
            <a:xfrm>
              <a:off x="4660513" y="2410799"/>
              <a:ext cx="2139030" cy="2731224"/>
            </a:xfrm>
            <a:custGeom>
              <a:avLst/>
              <a:gdLst>
                <a:gd name="connsiteX0" fmla="*/ 1641293 w 2159306"/>
                <a:gd name="connsiteY0" fmla="*/ 1814 h 2751703"/>
                <a:gd name="connsiteX1" fmla="*/ 1886459 w 2159306"/>
                <a:gd name="connsiteY1" fmla="*/ 299988 h 2751703"/>
                <a:gd name="connsiteX2" fmla="*/ 2105120 w 2159306"/>
                <a:gd name="connsiteY2" fmla="*/ 743936 h 2751703"/>
                <a:gd name="connsiteX3" fmla="*/ 2158128 w 2159306"/>
                <a:gd name="connsiteY3" fmla="*/ 1214388 h 2751703"/>
                <a:gd name="connsiteX4" fmla="*/ 2071989 w 2159306"/>
                <a:gd name="connsiteY4" fmla="*/ 1764354 h 2751703"/>
                <a:gd name="connsiteX5" fmla="*/ 1727433 w 2159306"/>
                <a:gd name="connsiteY5" fmla="*/ 2281188 h 2751703"/>
                <a:gd name="connsiteX6" fmla="*/ 1210598 w 2159306"/>
                <a:gd name="connsiteY6" fmla="*/ 2625745 h 2751703"/>
                <a:gd name="connsiteX7" fmla="*/ 581120 w 2159306"/>
                <a:gd name="connsiteY7" fmla="*/ 2751640 h 2751703"/>
                <a:gd name="connsiteX8" fmla="*/ 17902 w 2159306"/>
                <a:gd name="connsiteY8" fmla="*/ 2632371 h 2751703"/>
                <a:gd name="connsiteX9" fmla="*/ 170302 w 2159306"/>
                <a:gd name="connsiteY9" fmla="*/ 2102284 h 2751703"/>
                <a:gd name="connsiteX10" fmla="*/ 475102 w 2159306"/>
                <a:gd name="connsiteY10" fmla="*/ 1651710 h 2751703"/>
                <a:gd name="connsiteX11" fmla="*/ 786528 w 2159306"/>
                <a:gd name="connsiteY11" fmla="*/ 1406545 h 2751703"/>
                <a:gd name="connsiteX12" fmla="*/ 1018441 w 2159306"/>
                <a:gd name="connsiteY12" fmla="*/ 1307154 h 2751703"/>
                <a:gd name="connsiteX13" fmla="*/ 1038320 w 2159306"/>
                <a:gd name="connsiteY13" fmla="*/ 909588 h 2751703"/>
                <a:gd name="connsiteX14" fmla="*/ 1237102 w 2159306"/>
                <a:gd name="connsiteY14" fmla="*/ 452388 h 2751703"/>
                <a:gd name="connsiteX15" fmla="*/ 1449137 w 2159306"/>
                <a:gd name="connsiteY15" fmla="*/ 187345 h 2751703"/>
                <a:gd name="connsiteX16" fmla="*/ 1641293 w 2159306"/>
                <a:gd name="connsiteY16" fmla="*/ 1814 h 2751703"/>
                <a:gd name="connsiteX0" fmla="*/ 1641293 w 2159306"/>
                <a:gd name="connsiteY0" fmla="*/ 3510 h 2753399"/>
                <a:gd name="connsiteX1" fmla="*/ 1886459 w 2159306"/>
                <a:gd name="connsiteY1" fmla="*/ 301684 h 2753399"/>
                <a:gd name="connsiteX2" fmla="*/ 2105120 w 2159306"/>
                <a:gd name="connsiteY2" fmla="*/ 745632 h 2753399"/>
                <a:gd name="connsiteX3" fmla="*/ 2158128 w 2159306"/>
                <a:gd name="connsiteY3" fmla="*/ 1216084 h 2753399"/>
                <a:gd name="connsiteX4" fmla="*/ 2071989 w 2159306"/>
                <a:gd name="connsiteY4" fmla="*/ 1766050 h 2753399"/>
                <a:gd name="connsiteX5" fmla="*/ 1727433 w 2159306"/>
                <a:gd name="connsiteY5" fmla="*/ 2282884 h 2753399"/>
                <a:gd name="connsiteX6" fmla="*/ 1210598 w 2159306"/>
                <a:gd name="connsiteY6" fmla="*/ 2627441 h 2753399"/>
                <a:gd name="connsiteX7" fmla="*/ 581120 w 2159306"/>
                <a:gd name="connsiteY7" fmla="*/ 2753336 h 2753399"/>
                <a:gd name="connsiteX8" fmla="*/ 17902 w 2159306"/>
                <a:gd name="connsiteY8" fmla="*/ 2634067 h 2753399"/>
                <a:gd name="connsiteX9" fmla="*/ 170302 w 2159306"/>
                <a:gd name="connsiteY9" fmla="*/ 2103980 h 2753399"/>
                <a:gd name="connsiteX10" fmla="*/ 475102 w 2159306"/>
                <a:gd name="connsiteY10" fmla="*/ 1653406 h 2753399"/>
                <a:gd name="connsiteX11" fmla="*/ 786528 w 2159306"/>
                <a:gd name="connsiteY11" fmla="*/ 1408241 h 2753399"/>
                <a:gd name="connsiteX12" fmla="*/ 1018441 w 2159306"/>
                <a:gd name="connsiteY12" fmla="*/ 1308850 h 2753399"/>
                <a:gd name="connsiteX13" fmla="*/ 1038320 w 2159306"/>
                <a:gd name="connsiteY13" fmla="*/ 911284 h 2753399"/>
                <a:gd name="connsiteX14" fmla="*/ 1237102 w 2159306"/>
                <a:gd name="connsiteY14" fmla="*/ 454084 h 2753399"/>
                <a:gd name="connsiteX15" fmla="*/ 1439612 w 2159306"/>
                <a:gd name="connsiteY15" fmla="*/ 157291 h 2753399"/>
                <a:gd name="connsiteX16" fmla="*/ 1641293 w 2159306"/>
                <a:gd name="connsiteY16" fmla="*/ 3510 h 2753399"/>
                <a:gd name="connsiteX0" fmla="*/ 1641293 w 2159306"/>
                <a:gd name="connsiteY0" fmla="*/ 4598 h 2754487"/>
                <a:gd name="connsiteX1" fmla="*/ 1886459 w 2159306"/>
                <a:gd name="connsiteY1" fmla="*/ 302772 h 2754487"/>
                <a:gd name="connsiteX2" fmla="*/ 2105120 w 2159306"/>
                <a:gd name="connsiteY2" fmla="*/ 746720 h 2754487"/>
                <a:gd name="connsiteX3" fmla="*/ 2158128 w 2159306"/>
                <a:gd name="connsiteY3" fmla="*/ 1217172 h 2754487"/>
                <a:gd name="connsiteX4" fmla="*/ 2071989 w 2159306"/>
                <a:gd name="connsiteY4" fmla="*/ 1767138 h 2754487"/>
                <a:gd name="connsiteX5" fmla="*/ 1727433 w 2159306"/>
                <a:gd name="connsiteY5" fmla="*/ 2283972 h 2754487"/>
                <a:gd name="connsiteX6" fmla="*/ 1210598 w 2159306"/>
                <a:gd name="connsiteY6" fmla="*/ 2628529 h 2754487"/>
                <a:gd name="connsiteX7" fmla="*/ 581120 w 2159306"/>
                <a:gd name="connsiteY7" fmla="*/ 2754424 h 2754487"/>
                <a:gd name="connsiteX8" fmla="*/ 17902 w 2159306"/>
                <a:gd name="connsiteY8" fmla="*/ 2635155 h 2754487"/>
                <a:gd name="connsiteX9" fmla="*/ 170302 w 2159306"/>
                <a:gd name="connsiteY9" fmla="*/ 2105068 h 2754487"/>
                <a:gd name="connsiteX10" fmla="*/ 475102 w 2159306"/>
                <a:gd name="connsiteY10" fmla="*/ 1654494 h 2754487"/>
                <a:gd name="connsiteX11" fmla="*/ 786528 w 2159306"/>
                <a:gd name="connsiteY11" fmla="*/ 1409329 h 2754487"/>
                <a:gd name="connsiteX12" fmla="*/ 1018441 w 2159306"/>
                <a:gd name="connsiteY12" fmla="*/ 1309938 h 2754487"/>
                <a:gd name="connsiteX13" fmla="*/ 1038320 w 2159306"/>
                <a:gd name="connsiteY13" fmla="*/ 912372 h 2754487"/>
                <a:gd name="connsiteX14" fmla="*/ 1237102 w 2159306"/>
                <a:gd name="connsiteY14" fmla="*/ 455172 h 2754487"/>
                <a:gd name="connsiteX15" fmla="*/ 1439612 w 2159306"/>
                <a:gd name="connsiteY15" fmla="*/ 158379 h 2754487"/>
                <a:gd name="connsiteX16" fmla="*/ 1641293 w 2159306"/>
                <a:gd name="connsiteY16" fmla="*/ 4598 h 2754487"/>
                <a:gd name="connsiteX0" fmla="*/ 1641293 w 2159306"/>
                <a:gd name="connsiteY0" fmla="*/ 5948 h 2755837"/>
                <a:gd name="connsiteX1" fmla="*/ 1886459 w 2159306"/>
                <a:gd name="connsiteY1" fmla="*/ 304122 h 2755837"/>
                <a:gd name="connsiteX2" fmla="*/ 2105120 w 2159306"/>
                <a:gd name="connsiteY2" fmla="*/ 748070 h 2755837"/>
                <a:gd name="connsiteX3" fmla="*/ 2158128 w 2159306"/>
                <a:gd name="connsiteY3" fmla="*/ 1218522 h 2755837"/>
                <a:gd name="connsiteX4" fmla="*/ 2071989 w 2159306"/>
                <a:gd name="connsiteY4" fmla="*/ 1768488 h 2755837"/>
                <a:gd name="connsiteX5" fmla="*/ 1727433 w 2159306"/>
                <a:gd name="connsiteY5" fmla="*/ 2285322 h 2755837"/>
                <a:gd name="connsiteX6" fmla="*/ 1210598 w 2159306"/>
                <a:gd name="connsiteY6" fmla="*/ 2629879 h 2755837"/>
                <a:gd name="connsiteX7" fmla="*/ 581120 w 2159306"/>
                <a:gd name="connsiteY7" fmla="*/ 2755774 h 2755837"/>
                <a:gd name="connsiteX8" fmla="*/ 17902 w 2159306"/>
                <a:gd name="connsiteY8" fmla="*/ 2636505 h 2755837"/>
                <a:gd name="connsiteX9" fmla="*/ 170302 w 2159306"/>
                <a:gd name="connsiteY9" fmla="*/ 2106418 h 2755837"/>
                <a:gd name="connsiteX10" fmla="*/ 475102 w 2159306"/>
                <a:gd name="connsiteY10" fmla="*/ 1655844 h 2755837"/>
                <a:gd name="connsiteX11" fmla="*/ 786528 w 2159306"/>
                <a:gd name="connsiteY11" fmla="*/ 1410679 h 2755837"/>
                <a:gd name="connsiteX12" fmla="*/ 1018441 w 2159306"/>
                <a:gd name="connsiteY12" fmla="*/ 1311288 h 2755837"/>
                <a:gd name="connsiteX13" fmla="*/ 1038320 w 2159306"/>
                <a:gd name="connsiteY13" fmla="*/ 913722 h 2755837"/>
                <a:gd name="connsiteX14" fmla="*/ 1237102 w 2159306"/>
                <a:gd name="connsiteY14" fmla="*/ 456522 h 2755837"/>
                <a:gd name="connsiteX15" fmla="*/ 1480887 w 2159306"/>
                <a:gd name="connsiteY15" fmla="*/ 147029 h 2755837"/>
                <a:gd name="connsiteX16" fmla="*/ 1641293 w 2159306"/>
                <a:gd name="connsiteY16" fmla="*/ 5948 h 2755837"/>
                <a:gd name="connsiteX0" fmla="*/ 1641293 w 2159306"/>
                <a:gd name="connsiteY0" fmla="*/ 545 h 2750434"/>
                <a:gd name="connsiteX1" fmla="*/ 1886459 w 2159306"/>
                <a:gd name="connsiteY1" fmla="*/ 298719 h 2750434"/>
                <a:gd name="connsiteX2" fmla="*/ 2105120 w 2159306"/>
                <a:gd name="connsiteY2" fmla="*/ 742667 h 2750434"/>
                <a:gd name="connsiteX3" fmla="*/ 2158128 w 2159306"/>
                <a:gd name="connsiteY3" fmla="*/ 1213119 h 2750434"/>
                <a:gd name="connsiteX4" fmla="*/ 2071989 w 2159306"/>
                <a:gd name="connsiteY4" fmla="*/ 1763085 h 2750434"/>
                <a:gd name="connsiteX5" fmla="*/ 1727433 w 2159306"/>
                <a:gd name="connsiteY5" fmla="*/ 2279919 h 2750434"/>
                <a:gd name="connsiteX6" fmla="*/ 1210598 w 2159306"/>
                <a:gd name="connsiteY6" fmla="*/ 2624476 h 2750434"/>
                <a:gd name="connsiteX7" fmla="*/ 581120 w 2159306"/>
                <a:gd name="connsiteY7" fmla="*/ 2750371 h 2750434"/>
                <a:gd name="connsiteX8" fmla="*/ 17902 w 2159306"/>
                <a:gd name="connsiteY8" fmla="*/ 2631102 h 2750434"/>
                <a:gd name="connsiteX9" fmla="*/ 170302 w 2159306"/>
                <a:gd name="connsiteY9" fmla="*/ 2101015 h 2750434"/>
                <a:gd name="connsiteX10" fmla="*/ 475102 w 2159306"/>
                <a:gd name="connsiteY10" fmla="*/ 1650441 h 2750434"/>
                <a:gd name="connsiteX11" fmla="*/ 786528 w 2159306"/>
                <a:gd name="connsiteY11" fmla="*/ 1405276 h 2750434"/>
                <a:gd name="connsiteX12" fmla="*/ 1018441 w 2159306"/>
                <a:gd name="connsiteY12" fmla="*/ 1305885 h 2750434"/>
                <a:gd name="connsiteX13" fmla="*/ 1038320 w 2159306"/>
                <a:gd name="connsiteY13" fmla="*/ 908319 h 2750434"/>
                <a:gd name="connsiteX14" fmla="*/ 1237102 w 2159306"/>
                <a:gd name="connsiteY14" fmla="*/ 451119 h 2750434"/>
                <a:gd name="connsiteX15" fmla="*/ 1480887 w 2159306"/>
                <a:gd name="connsiteY15" fmla="*/ 141626 h 2750434"/>
                <a:gd name="connsiteX16" fmla="*/ 1641293 w 2159306"/>
                <a:gd name="connsiteY16" fmla="*/ 545 h 2750434"/>
                <a:gd name="connsiteX0" fmla="*/ 1641293 w 2159306"/>
                <a:gd name="connsiteY0" fmla="*/ 748 h 2750637"/>
                <a:gd name="connsiteX1" fmla="*/ 1886459 w 2159306"/>
                <a:gd name="connsiteY1" fmla="*/ 298922 h 2750637"/>
                <a:gd name="connsiteX2" fmla="*/ 2105120 w 2159306"/>
                <a:gd name="connsiteY2" fmla="*/ 742870 h 2750637"/>
                <a:gd name="connsiteX3" fmla="*/ 2158128 w 2159306"/>
                <a:gd name="connsiteY3" fmla="*/ 1213322 h 2750637"/>
                <a:gd name="connsiteX4" fmla="*/ 2071989 w 2159306"/>
                <a:gd name="connsiteY4" fmla="*/ 1763288 h 2750637"/>
                <a:gd name="connsiteX5" fmla="*/ 1727433 w 2159306"/>
                <a:gd name="connsiteY5" fmla="*/ 2280122 h 2750637"/>
                <a:gd name="connsiteX6" fmla="*/ 1210598 w 2159306"/>
                <a:gd name="connsiteY6" fmla="*/ 2624679 h 2750637"/>
                <a:gd name="connsiteX7" fmla="*/ 581120 w 2159306"/>
                <a:gd name="connsiteY7" fmla="*/ 2750574 h 2750637"/>
                <a:gd name="connsiteX8" fmla="*/ 17902 w 2159306"/>
                <a:gd name="connsiteY8" fmla="*/ 2631305 h 2750637"/>
                <a:gd name="connsiteX9" fmla="*/ 170302 w 2159306"/>
                <a:gd name="connsiteY9" fmla="*/ 2101218 h 2750637"/>
                <a:gd name="connsiteX10" fmla="*/ 475102 w 2159306"/>
                <a:gd name="connsiteY10" fmla="*/ 1650644 h 2750637"/>
                <a:gd name="connsiteX11" fmla="*/ 786528 w 2159306"/>
                <a:gd name="connsiteY11" fmla="*/ 1405479 h 2750637"/>
                <a:gd name="connsiteX12" fmla="*/ 1018441 w 2159306"/>
                <a:gd name="connsiteY12" fmla="*/ 1306088 h 2750637"/>
                <a:gd name="connsiteX13" fmla="*/ 1038320 w 2159306"/>
                <a:gd name="connsiteY13" fmla="*/ 908522 h 2750637"/>
                <a:gd name="connsiteX14" fmla="*/ 1237102 w 2159306"/>
                <a:gd name="connsiteY14" fmla="*/ 451322 h 2750637"/>
                <a:gd name="connsiteX15" fmla="*/ 1480887 w 2159306"/>
                <a:gd name="connsiteY15" fmla="*/ 141829 h 2750637"/>
                <a:gd name="connsiteX16" fmla="*/ 1641293 w 2159306"/>
                <a:gd name="connsiteY16" fmla="*/ 748 h 2750637"/>
                <a:gd name="connsiteX0" fmla="*/ 1625418 w 2159306"/>
                <a:gd name="connsiteY0" fmla="*/ 556 h 2737745"/>
                <a:gd name="connsiteX1" fmla="*/ 1886459 w 2159306"/>
                <a:gd name="connsiteY1" fmla="*/ 286030 h 2737745"/>
                <a:gd name="connsiteX2" fmla="*/ 2105120 w 2159306"/>
                <a:gd name="connsiteY2" fmla="*/ 729978 h 2737745"/>
                <a:gd name="connsiteX3" fmla="*/ 2158128 w 2159306"/>
                <a:gd name="connsiteY3" fmla="*/ 1200430 h 2737745"/>
                <a:gd name="connsiteX4" fmla="*/ 2071989 w 2159306"/>
                <a:gd name="connsiteY4" fmla="*/ 1750396 h 2737745"/>
                <a:gd name="connsiteX5" fmla="*/ 1727433 w 2159306"/>
                <a:gd name="connsiteY5" fmla="*/ 2267230 h 2737745"/>
                <a:gd name="connsiteX6" fmla="*/ 1210598 w 2159306"/>
                <a:gd name="connsiteY6" fmla="*/ 2611787 h 2737745"/>
                <a:gd name="connsiteX7" fmla="*/ 581120 w 2159306"/>
                <a:gd name="connsiteY7" fmla="*/ 2737682 h 2737745"/>
                <a:gd name="connsiteX8" fmla="*/ 17902 w 2159306"/>
                <a:gd name="connsiteY8" fmla="*/ 2618413 h 2737745"/>
                <a:gd name="connsiteX9" fmla="*/ 170302 w 2159306"/>
                <a:gd name="connsiteY9" fmla="*/ 2088326 h 2737745"/>
                <a:gd name="connsiteX10" fmla="*/ 475102 w 2159306"/>
                <a:gd name="connsiteY10" fmla="*/ 1637752 h 2737745"/>
                <a:gd name="connsiteX11" fmla="*/ 786528 w 2159306"/>
                <a:gd name="connsiteY11" fmla="*/ 1392587 h 2737745"/>
                <a:gd name="connsiteX12" fmla="*/ 1018441 w 2159306"/>
                <a:gd name="connsiteY12" fmla="*/ 1293196 h 2737745"/>
                <a:gd name="connsiteX13" fmla="*/ 1038320 w 2159306"/>
                <a:gd name="connsiteY13" fmla="*/ 895630 h 2737745"/>
                <a:gd name="connsiteX14" fmla="*/ 1237102 w 2159306"/>
                <a:gd name="connsiteY14" fmla="*/ 438430 h 2737745"/>
                <a:gd name="connsiteX15" fmla="*/ 1480887 w 2159306"/>
                <a:gd name="connsiteY15" fmla="*/ 128937 h 2737745"/>
                <a:gd name="connsiteX16" fmla="*/ 1625418 w 2159306"/>
                <a:gd name="connsiteY16" fmla="*/ 556 h 2737745"/>
                <a:gd name="connsiteX0" fmla="*/ 1625418 w 2159306"/>
                <a:gd name="connsiteY0" fmla="*/ 556 h 2737745"/>
                <a:gd name="connsiteX1" fmla="*/ 1886459 w 2159306"/>
                <a:gd name="connsiteY1" fmla="*/ 286030 h 2737745"/>
                <a:gd name="connsiteX2" fmla="*/ 2105120 w 2159306"/>
                <a:gd name="connsiteY2" fmla="*/ 729978 h 2737745"/>
                <a:gd name="connsiteX3" fmla="*/ 2158128 w 2159306"/>
                <a:gd name="connsiteY3" fmla="*/ 1200430 h 2737745"/>
                <a:gd name="connsiteX4" fmla="*/ 2071989 w 2159306"/>
                <a:gd name="connsiteY4" fmla="*/ 1750396 h 2737745"/>
                <a:gd name="connsiteX5" fmla="*/ 1727433 w 2159306"/>
                <a:gd name="connsiteY5" fmla="*/ 2267230 h 2737745"/>
                <a:gd name="connsiteX6" fmla="*/ 1210598 w 2159306"/>
                <a:gd name="connsiteY6" fmla="*/ 2611787 h 2737745"/>
                <a:gd name="connsiteX7" fmla="*/ 581120 w 2159306"/>
                <a:gd name="connsiteY7" fmla="*/ 2737682 h 2737745"/>
                <a:gd name="connsiteX8" fmla="*/ 17902 w 2159306"/>
                <a:gd name="connsiteY8" fmla="*/ 2618413 h 2737745"/>
                <a:gd name="connsiteX9" fmla="*/ 170302 w 2159306"/>
                <a:gd name="connsiteY9" fmla="*/ 2088326 h 2737745"/>
                <a:gd name="connsiteX10" fmla="*/ 475102 w 2159306"/>
                <a:gd name="connsiteY10" fmla="*/ 1637752 h 2737745"/>
                <a:gd name="connsiteX11" fmla="*/ 786528 w 2159306"/>
                <a:gd name="connsiteY11" fmla="*/ 1392587 h 2737745"/>
                <a:gd name="connsiteX12" fmla="*/ 980341 w 2159306"/>
                <a:gd name="connsiteY12" fmla="*/ 1270971 h 2737745"/>
                <a:gd name="connsiteX13" fmla="*/ 1038320 w 2159306"/>
                <a:gd name="connsiteY13" fmla="*/ 895630 h 2737745"/>
                <a:gd name="connsiteX14" fmla="*/ 1237102 w 2159306"/>
                <a:gd name="connsiteY14" fmla="*/ 438430 h 2737745"/>
                <a:gd name="connsiteX15" fmla="*/ 1480887 w 2159306"/>
                <a:gd name="connsiteY15" fmla="*/ 128937 h 2737745"/>
                <a:gd name="connsiteX16" fmla="*/ 1625418 w 2159306"/>
                <a:gd name="connsiteY16" fmla="*/ 556 h 2737745"/>
                <a:gd name="connsiteX0" fmla="*/ 1625418 w 2159306"/>
                <a:gd name="connsiteY0" fmla="*/ 556 h 2737745"/>
                <a:gd name="connsiteX1" fmla="*/ 1886459 w 2159306"/>
                <a:gd name="connsiteY1" fmla="*/ 286030 h 2737745"/>
                <a:gd name="connsiteX2" fmla="*/ 2105120 w 2159306"/>
                <a:gd name="connsiteY2" fmla="*/ 729978 h 2737745"/>
                <a:gd name="connsiteX3" fmla="*/ 2158128 w 2159306"/>
                <a:gd name="connsiteY3" fmla="*/ 1200430 h 2737745"/>
                <a:gd name="connsiteX4" fmla="*/ 2071989 w 2159306"/>
                <a:gd name="connsiteY4" fmla="*/ 1750396 h 2737745"/>
                <a:gd name="connsiteX5" fmla="*/ 1727433 w 2159306"/>
                <a:gd name="connsiteY5" fmla="*/ 2267230 h 2737745"/>
                <a:gd name="connsiteX6" fmla="*/ 1210598 w 2159306"/>
                <a:gd name="connsiteY6" fmla="*/ 2611787 h 2737745"/>
                <a:gd name="connsiteX7" fmla="*/ 581120 w 2159306"/>
                <a:gd name="connsiteY7" fmla="*/ 2737682 h 2737745"/>
                <a:gd name="connsiteX8" fmla="*/ 17902 w 2159306"/>
                <a:gd name="connsiteY8" fmla="*/ 2618413 h 2737745"/>
                <a:gd name="connsiteX9" fmla="*/ 170302 w 2159306"/>
                <a:gd name="connsiteY9" fmla="*/ 2088326 h 2737745"/>
                <a:gd name="connsiteX10" fmla="*/ 475102 w 2159306"/>
                <a:gd name="connsiteY10" fmla="*/ 1637752 h 2737745"/>
                <a:gd name="connsiteX11" fmla="*/ 786528 w 2159306"/>
                <a:gd name="connsiteY11" fmla="*/ 1392587 h 2737745"/>
                <a:gd name="connsiteX12" fmla="*/ 980341 w 2159306"/>
                <a:gd name="connsiteY12" fmla="*/ 1270971 h 2737745"/>
                <a:gd name="connsiteX13" fmla="*/ 1038320 w 2159306"/>
                <a:gd name="connsiteY13" fmla="*/ 895630 h 2737745"/>
                <a:gd name="connsiteX14" fmla="*/ 1237102 w 2159306"/>
                <a:gd name="connsiteY14" fmla="*/ 438430 h 2737745"/>
                <a:gd name="connsiteX15" fmla="*/ 1480887 w 2159306"/>
                <a:gd name="connsiteY15" fmla="*/ 128937 h 2737745"/>
                <a:gd name="connsiteX16" fmla="*/ 1625418 w 2159306"/>
                <a:gd name="connsiteY16" fmla="*/ 556 h 2737745"/>
                <a:gd name="connsiteX0" fmla="*/ 1636297 w 2170185"/>
                <a:gd name="connsiteY0" fmla="*/ 556 h 2737721"/>
                <a:gd name="connsiteX1" fmla="*/ 1897338 w 2170185"/>
                <a:gd name="connsiteY1" fmla="*/ 286030 h 2737721"/>
                <a:gd name="connsiteX2" fmla="*/ 2115999 w 2170185"/>
                <a:gd name="connsiteY2" fmla="*/ 729978 h 2737721"/>
                <a:gd name="connsiteX3" fmla="*/ 2169007 w 2170185"/>
                <a:gd name="connsiteY3" fmla="*/ 1200430 h 2737721"/>
                <a:gd name="connsiteX4" fmla="*/ 2082868 w 2170185"/>
                <a:gd name="connsiteY4" fmla="*/ 1750396 h 2737721"/>
                <a:gd name="connsiteX5" fmla="*/ 1738312 w 2170185"/>
                <a:gd name="connsiteY5" fmla="*/ 2267230 h 2737721"/>
                <a:gd name="connsiteX6" fmla="*/ 1221477 w 2170185"/>
                <a:gd name="connsiteY6" fmla="*/ 2611787 h 2737721"/>
                <a:gd name="connsiteX7" fmla="*/ 591999 w 2170185"/>
                <a:gd name="connsiteY7" fmla="*/ 2737682 h 2737721"/>
                <a:gd name="connsiteX8" fmla="*/ 28781 w 2170185"/>
                <a:gd name="connsiteY8" fmla="*/ 2618413 h 2737721"/>
                <a:gd name="connsiteX9" fmla="*/ 181181 w 2170185"/>
                <a:gd name="connsiteY9" fmla="*/ 2088326 h 2737721"/>
                <a:gd name="connsiteX10" fmla="*/ 485981 w 2170185"/>
                <a:gd name="connsiteY10" fmla="*/ 1637752 h 2737721"/>
                <a:gd name="connsiteX11" fmla="*/ 797407 w 2170185"/>
                <a:gd name="connsiteY11" fmla="*/ 1392587 h 2737721"/>
                <a:gd name="connsiteX12" fmla="*/ 991220 w 2170185"/>
                <a:gd name="connsiteY12" fmla="*/ 1270971 h 2737721"/>
                <a:gd name="connsiteX13" fmla="*/ 1049199 w 2170185"/>
                <a:gd name="connsiteY13" fmla="*/ 895630 h 2737721"/>
                <a:gd name="connsiteX14" fmla="*/ 1247981 w 2170185"/>
                <a:gd name="connsiteY14" fmla="*/ 438430 h 2737721"/>
                <a:gd name="connsiteX15" fmla="*/ 1491766 w 2170185"/>
                <a:gd name="connsiteY15" fmla="*/ 128937 h 2737721"/>
                <a:gd name="connsiteX16" fmla="*/ 1636297 w 2170185"/>
                <a:gd name="connsiteY16" fmla="*/ 556 h 2737721"/>
                <a:gd name="connsiteX0" fmla="*/ 1605142 w 2139030"/>
                <a:gd name="connsiteY0" fmla="*/ 556 h 2737860"/>
                <a:gd name="connsiteX1" fmla="*/ 1866183 w 2139030"/>
                <a:gd name="connsiteY1" fmla="*/ 286030 h 2737860"/>
                <a:gd name="connsiteX2" fmla="*/ 2084844 w 2139030"/>
                <a:gd name="connsiteY2" fmla="*/ 729978 h 2737860"/>
                <a:gd name="connsiteX3" fmla="*/ 2137852 w 2139030"/>
                <a:gd name="connsiteY3" fmla="*/ 1200430 h 2737860"/>
                <a:gd name="connsiteX4" fmla="*/ 2051713 w 2139030"/>
                <a:gd name="connsiteY4" fmla="*/ 1750396 h 2737860"/>
                <a:gd name="connsiteX5" fmla="*/ 1707157 w 2139030"/>
                <a:gd name="connsiteY5" fmla="*/ 2267230 h 2737860"/>
                <a:gd name="connsiteX6" fmla="*/ 1190322 w 2139030"/>
                <a:gd name="connsiteY6" fmla="*/ 2611787 h 2737860"/>
                <a:gd name="connsiteX7" fmla="*/ 560844 w 2139030"/>
                <a:gd name="connsiteY7" fmla="*/ 2737682 h 2737860"/>
                <a:gd name="connsiteX8" fmla="*/ 32551 w 2139030"/>
                <a:gd name="connsiteY8" fmla="*/ 2624763 h 2737860"/>
                <a:gd name="connsiteX9" fmla="*/ 150026 w 2139030"/>
                <a:gd name="connsiteY9" fmla="*/ 2088326 h 2737860"/>
                <a:gd name="connsiteX10" fmla="*/ 454826 w 2139030"/>
                <a:gd name="connsiteY10" fmla="*/ 1637752 h 2737860"/>
                <a:gd name="connsiteX11" fmla="*/ 766252 w 2139030"/>
                <a:gd name="connsiteY11" fmla="*/ 1392587 h 2737860"/>
                <a:gd name="connsiteX12" fmla="*/ 960065 w 2139030"/>
                <a:gd name="connsiteY12" fmla="*/ 1270971 h 2737860"/>
                <a:gd name="connsiteX13" fmla="*/ 1018044 w 2139030"/>
                <a:gd name="connsiteY13" fmla="*/ 895630 h 2737860"/>
                <a:gd name="connsiteX14" fmla="*/ 1216826 w 2139030"/>
                <a:gd name="connsiteY14" fmla="*/ 438430 h 2737860"/>
                <a:gd name="connsiteX15" fmla="*/ 1460611 w 2139030"/>
                <a:gd name="connsiteY15" fmla="*/ 128937 h 2737860"/>
                <a:gd name="connsiteX16" fmla="*/ 1605142 w 2139030"/>
                <a:gd name="connsiteY16" fmla="*/ 556 h 2737860"/>
                <a:gd name="connsiteX0" fmla="*/ 1605142 w 2139030"/>
                <a:gd name="connsiteY0" fmla="*/ 3012 h 2740316"/>
                <a:gd name="connsiteX1" fmla="*/ 1866183 w 2139030"/>
                <a:gd name="connsiteY1" fmla="*/ 288486 h 2740316"/>
                <a:gd name="connsiteX2" fmla="*/ 2084844 w 2139030"/>
                <a:gd name="connsiteY2" fmla="*/ 732434 h 2740316"/>
                <a:gd name="connsiteX3" fmla="*/ 2137852 w 2139030"/>
                <a:gd name="connsiteY3" fmla="*/ 1202886 h 2740316"/>
                <a:gd name="connsiteX4" fmla="*/ 2051713 w 2139030"/>
                <a:gd name="connsiteY4" fmla="*/ 1752852 h 2740316"/>
                <a:gd name="connsiteX5" fmla="*/ 1707157 w 2139030"/>
                <a:gd name="connsiteY5" fmla="*/ 2269686 h 2740316"/>
                <a:gd name="connsiteX6" fmla="*/ 1190322 w 2139030"/>
                <a:gd name="connsiteY6" fmla="*/ 2614243 h 2740316"/>
                <a:gd name="connsiteX7" fmla="*/ 560844 w 2139030"/>
                <a:gd name="connsiteY7" fmla="*/ 2740138 h 2740316"/>
                <a:gd name="connsiteX8" fmla="*/ 32551 w 2139030"/>
                <a:gd name="connsiteY8" fmla="*/ 2627219 h 2740316"/>
                <a:gd name="connsiteX9" fmla="*/ 150026 w 2139030"/>
                <a:gd name="connsiteY9" fmla="*/ 2090782 h 2740316"/>
                <a:gd name="connsiteX10" fmla="*/ 454826 w 2139030"/>
                <a:gd name="connsiteY10" fmla="*/ 1640208 h 2740316"/>
                <a:gd name="connsiteX11" fmla="*/ 766252 w 2139030"/>
                <a:gd name="connsiteY11" fmla="*/ 1395043 h 2740316"/>
                <a:gd name="connsiteX12" fmla="*/ 960065 w 2139030"/>
                <a:gd name="connsiteY12" fmla="*/ 1273427 h 2740316"/>
                <a:gd name="connsiteX13" fmla="*/ 1018044 w 2139030"/>
                <a:gd name="connsiteY13" fmla="*/ 898086 h 2740316"/>
                <a:gd name="connsiteX14" fmla="*/ 1216826 w 2139030"/>
                <a:gd name="connsiteY14" fmla="*/ 440886 h 2740316"/>
                <a:gd name="connsiteX15" fmla="*/ 1397111 w 2139030"/>
                <a:gd name="connsiteY15" fmla="*/ 156793 h 2740316"/>
                <a:gd name="connsiteX16" fmla="*/ 1605142 w 2139030"/>
                <a:gd name="connsiteY16" fmla="*/ 3012 h 2740316"/>
                <a:gd name="connsiteX0" fmla="*/ 1605142 w 2139030"/>
                <a:gd name="connsiteY0" fmla="*/ 2459 h 2739763"/>
                <a:gd name="connsiteX1" fmla="*/ 1866183 w 2139030"/>
                <a:gd name="connsiteY1" fmla="*/ 287933 h 2739763"/>
                <a:gd name="connsiteX2" fmla="*/ 2084844 w 2139030"/>
                <a:gd name="connsiteY2" fmla="*/ 731881 h 2739763"/>
                <a:gd name="connsiteX3" fmla="*/ 2137852 w 2139030"/>
                <a:gd name="connsiteY3" fmla="*/ 1202333 h 2739763"/>
                <a:gd name="connsiteX4" fmla="*/ 2051713 w 2139030"/>
                <a:gd name="connsiteY4" fmla="*/ 1752299 h 2739763"/>
                <a:gd name="connsiteX5" fmla="*/ 1707157 w 2139030"/>
                <a:gd name="connsiteY5" fmla="*/ 2269133 h 2739763"/>
                <a:gd name="connsiteX6" fmla="*/ 1190322 w 2139030"/>
                <a:gd name="connsiteY6" fmla="*/ 2613690 h 2739763"/>
                <a:gd name="connsiteX7" fmla="*/ 560844 w 2139030"/>
                <a:gd name="connsiteY7" fmla="*/ 2739585 h 2739763"/>
                <a:gd name="connsiteX8" fmla="*/ 32551 w 2139030"/>
                <a:gd name="connsiteY8" fmla="*/ 2626666 h 2739763"/>
                <a:gd name="connsiteX9" fmla="*/ 150026 w 2139030"/>
                <a:gd name="connsiteY9" fmla="*/ 2090229 h 2739763"/>
                <a:gd name="connsiteX10" fmla="*/ 454826 w 2139030"/>
                <a:gd name="connsiteY10" fmla="*/ 1639655 h 2739763"/>
                <a:gd name="connsiteX11" fmla="*/ 766252 w 2139030"/>
                <a:gd name="connsiteY11" fmla="*/ 1394490 h 2739763"/>
                <a:gd name="connsiteX12" fmla="*/ 960065 w 2139030"/>
                <a:gd name="connsiteY12" fmla="*/ 1272874 h 2739763"/>
                <a:gd name="connsiteX13" fmla="*/ 1018044 w 2139030"/>
                <a:gd name="connsiteY13" fmla="*/ 897533 h 2739763"/>
                <a:gd name="connsiteX14" fmla="*/ 1216826 w 2139030"/>
                <a:gd name="connsiteY14" fmla="*/ 440333 h 2739763"/>
                <a:gd name="connsiteX15" fmla="*/ 1435211 w 2139030"/>
                <a:gd name="connsiteY15" fmla="*/ 165765 h 2739763"/>
                <a:gd name="connsiteX16" fmla="*/ 1605142 w 2139030"/>
                <a:gd name="connsiteY16" fmla="*/ 2459 h 2739763"/>
                <a:gd name="connsiteX0" fmla="*/ 1627367 w 2139030"/>
                <a:gd name="connsiteY0" fmla="*/ 2621 h 2730400"/>
                <a:gd name="connsiteX1" fmla="*/ 1866183 w 2139030"/>
                <a:gd name="connsiteY1" fmla="*/ 278570 h 2730400"/>
                <a:gd name="connsiteX2" fmla="*/ 2084844 w 2139030"/>
                <a:gd name="connsiteY2" fmla="*/ 722518 h 2730400"/>
                <a:gd name="connsiteX3" fmla="*/ 2137852 w 2139030"/>
                <a:gd name="connsiteY3" fmla="*/ 1192970 h 2730400"/>
                <a:gd name="connsiteX4" fmla="*/ 2051713 w 2139030"/>
                <a:gd name="connsiteY4" fmla="*/ 1742936 h 2730400"/>
                <a:gd name="connsiteX5" fmla="*/ 1707157 w 2139030"/>
                <a:gd name="connsiteY5" fmla="*/ 2259770 h 2730400"/>
                <a:gd name="connsiteX6" fmla="*/ 1190322 w 2139030"/>
                <a:gd name="connsiteY6" fmla="*/ 2604327 h 2730400"/>
                <a:gd name="connsiteX7" fmla="*/ 560844 w 2139030"/>
                <a:gd name="connsiteY7" fmla="*/ 2730222 h 2730400"/>
                <a:gd name="connsiteX8" fmla="*/ 32551 w 2139030"/>
                <a:gd name="connsiteY8" fmla="*/ 2617303 h 2730400"/>
                <a:gd name="connsiteX9" fmla="*/ 150026 w 2139030"/>
                <a:gd name="connsiteY9" fmla="*/ 2080866 h 2730400"/>
                <a:gd name="connsiteX10" fmla="*/ 454826 w 2139030"/>
                <a:gd name="connsiteY10" fmla="*/ 1630292 h 2730400"/>
                <a:gd name="connsiteX11" fmla="*/ 766252 w 2139030"/>
                <a:gd name="connsiteY11" fmla="*/ 1385127 h 2730400"/>
                <a:gd name="connsiteX12" fmla="*/ 960065 w 2139030"/>
                <a:gd name="connsiteY12" fmla="*/ 1263511 h 2730400"/>
                <a:gd name="connsiteX13" fmla="*/ 1018044 w 2139030"/>
                <a:gd name="connsiteY13" fmla="*/ 888170 h 2730400"/>
                <a:gd name="connsiteX14" fmla="*/ 1216826 w 2139030"/>
                <a:gd name="connsiteY14" fmla="*/ 430970 h 2730400"/>
                <a:gd name="connsiteX15" fmla="*/ 1435211 w 2139030"/>
                <a:gd name="connsiteY15" fmla="*/ 156402 h 2730400"/>
                <a:gd name="connsiteX16" fmla="*/ 1627367 w 2139030"/>
                <a:gd name="connsiteY16" fmla="*/ 2621 h 2730400"/>
                <a:gd name="connsiteX0" fmla="*/ 1627367 w 2139030"/>
                <a:gd name="connsiteY0" fmla="*/ 3445 h 2731224"/>
                <a:gd name="connsiteX1" fmla="*/ 1866183 w 2139030"/>
                <a:gd name="connsiteY1" fmla="*/ 279394 h 2731224"/>
                <a:gd name="connsiteX2" fmla="*/ 2084844 w 2139030"/>
                <a:gd name="connsiteY2" fmla="*/ 723342 h 2731224"/>
                <a:gd name="connsiteX3" fmla="*/ 2137852 w 2139030"/>
                <a:gd name="connsiteY3" fmla="*/ 1193794 h 2731224"/>
                <a:gd name="connsiteX4" fmla="*/ 2051713 w 2139030"/>
                <a:gd name="connsiteY4" fmla="*/ 1743760 h 2731224"/>
                <a:gd name="connsiteX5" fmla="*/ 1707157 w 2139030"/>
                <a:gd name="connsiteY5" fmla="*/ 2260594 h 2731224"/>
                <a:gd name="connsiteX6" fmla="*/ 1190322 w 2139030"/>
                <a:gd name="connsiteY6" fmla="*/ 2605151 h 2731224"/>
                <a:gd name="connsiteX7" fmla="*/ 560844 w 2139030"/>
                <a:gd name="connsiteY7" fmla="*/ 2731046 h 2731224"/>
                <a:gd name="connsiteX8" fmla="*/ 32551 w 2139030"/>
                <a:gd name="connsiteY8" fmla="*/ 2618127 h 2731224"/>
                <a:gd name="connsiteX9" fmla="*/ 150026 w 2139030"/>
                <a:gd name="connsiteY9" fmla="*/ 2081690 h 2731224"/>
                <a:gd name="connsiteX10" fmla="*/ 454826 w 2139030"/>
                <a:gd name="connsiteY10" fmla="*/ 1631116 h 2731224"/>
                <a:gd name="connsiteX11" fmla="*/ 766252 w 2139030"/>
                <a:gd name="connsiteY11" fmla="*/ 1385951 h 2731224"/>
                <a:gd name="connsiteX12" fmla="*/ 960065 w 2139030"/>
                <a:gd name="connsiteY12" fmla="*/ 1264335 h 2731224"/>
                <a:gd name="connsiteX13" fmla="*/ 1018044 w 2139030"/>
                <a:gd name="connsiteY13" fmla="*/ 888994 h 2731224"/>
                <a:gd name="connsiteX14" fmla="*/ 1216826 w 2139030"/>
                <a:gd name="connsiteY14" fmla="*/ 431794 h 2731224"/>
                <a:gd name="connsiteX15" fmla="*/ 1425686 w 2139030"/>
                <a:gd name="connsiteY15" fmla="*/ 144526 h 2731224"/>
                <a:gd name="connsiteX16" fmla="*/ 1627367 w 2139030"/>
                <a:gd name="connsiteY16" fmla="*/ 3445 h 273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9030" h="2731224">
                  <a:moveTo>
                    <a:pt x="1627367" y="3445"/>
                  </a:moveTo>
                  <a:cubicBezTo>
                    <a:pt x="1700783" y="25923"/>
                    <a:pt x="1789937" y="159411"/>
                    <a:pt x="1866183" y="279394"/>
                  </a:cubicBezTo>
                  <a:cubicBezTo>
                    <a:pt x="1942429" y="399377"/>
                    <a:pt x="2039566" y="570942"/>
                    <a:pt x="2084844" y="723342"/>
                  </a:cubicBezTo>
                  <a:cubicBezTo>
                    <a:pt x="2130122" y="875742"/>
                    <a:pt x="2143374" y="1023724"/>
                    <a:pt x="2137852" y="1193794"/>
                  </a:cubicBezTo>
                  <a:cubicBezTo>
                    <a:pt x="2132330" y="1363864"/>
                    <a:pt x="2123496" y="1565960"/>
                    <a:pt x="2051713" y="1743760"/>
                  </a:cubicBezTo>
                  <a:cubicBezTo>
                    <a:pt x="1979931" y="1921560"/>
                    <a:pt x="1850722" y="2117029"/>
                    <a:pt x="1707157" y="2260594"/>
                  </a:cubicBezTo>
                  <a:cubicBezTo>
                    <a:pt x="1563592" y="2404159"/>
                    <a:pt x="1381374" y="2526742"/>
                    <a:pt x="1190322" y="2605151"/>
                  </a:cubicBezTo>
                  <a:cubicBezTo>
                    <a:pt x="999270" y="2683560"/>
                    <a:pt x="753806" y="2728883"/>
                    <a:pt x="560844" y="2731046"/>
                  </a:cubicBezTo>
                  <a:cubicBezTo>
                    <a:pt x="367882" y="2733209"/>
                    <a:pt x="129596" y="2716828"/>
                    <a:pt x="32551" y="2618127"/>
                  </a:cubicBezTo>
                  <a:cubicBezTo>
                    <a:pt x="-64494" y="2519426"/>
                    <a:pt x="79647" y="2246192"/>
                    <a:pt x="150026" y="2081690"/>
                  </a:cubicBezTo>
                  <a:cubicBezTo>
                    <a:pt x="220405" y="1917188"/>
                    <a:pt x="352122" y="1747072"/>
                    <a:pt x="454826" y="1631116"/>
                  </a:cubicBezTo>
                  <a:cubicBezTo>
                    <a:pt x="557530" y="1515160"/>
                    <a:pt x="682046" y="1447081"/>
                    <a:pt x="766252" y="1385951"/>
                  </a:cubicBezTo>
                  <a:cubicBezTo>
                    <a:pt x="850458" y="1324821"/>
                    <a:pt x="883175" y="1334461"/>
                    <a:pt x="960065" y="1264335"/>
                  </a:cubicBezTo>
                  <a:cubicBezTo>
                    <a:pt x="1036955" y="1194209"/>
                    <a:pt x="975251" y="1027751"/>
                    <a:pt x="1018044" y="888994"/>
                  </a:cubicBezTo>
                  <a:cubicBezTo>
                    <a:pt x="1060837" y="750237"/>
                    <a:pt x="1148356" y="552168"/>
                    <a:pt x="1216826" y="431794"/>
                  </a:cubicBezTo>
                  <a:cubicBezTo>
                    <a:pt x="1285296" y="311420"/>
                    <a:pt x="1357263" y="215918"/>
                    <a:pt x="1425686" y="144526"/>
                  </a:cubicBezTo>
                  <a:cubicBezTo>
                    <a:pt x="1494110" y="73135"/>
                    <a:pt x="1553951" y="-19033"/>
                    <a:pt x="1627367" y="3445"/>
                  </a:cubicBez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6C3DCDBF-5514-5E45-B7B5-AF91C1BD5554}"/>
                </a:ext>
              </a:extLst>
            </p:cNvPr>
            <p:cNvCxnSpPr>
              <a:cxnSpLocks/>
              <a:endCxn id="12" idx="8"/>
            </p:cNvCxnSpPr>
            <p:nvPr/>
          </p:nvCxnSpPr>
          <p:spPr>
            <a:xfrm flipV="1">
              <a:off x="3293447" y="5028926"/>
              <a:ext cx="1399617" cy="57939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010EC81-99C9-2E4B-AD09-14ACD8073A38}"/>
                </a:ext>
              </a:extLst>
            </p:cNvPr>
            <p:cNvSpPr txBox="1"/>
            <p:nvPr/>
          </p:nvSpPr>
          <p:spPr>
            <a:xfrm>
              <a:off x="1392495" y="5367965"/>
              <a:ext cx="18774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GB" i="1" noProof="0" dirty="0">
                  <a:solidFill>
                    <a:srgbClr val="C00000"/>
                  </a:solidFill>
                </a:rPr>
                <a:t>Opinion possibly</a:t>
              </a:r>
              <a:br>
                <a:rPr lang="en-GB" i="1" noProof="0" dirty="0">
                  <a:solidFill>
                    <a:srgbClr val="C00000"/>
                  </a:solidFill>
                </a:rPr>
              </a:br>
              <a:r>
                <a:rPr lang="en-GB" i="1" noProof="0" dirty="0">
                  <a:solidFill>
                    <a:srgbClr val="C00000"/>
                  </a:solidFill>
                </a:rPr>
                <a:t>required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F2097F69-8715-1E4D-BB84-92FB1A16A37A}"/>
                </a:ext>
              </a:extLst>
            </p:cNvPr>
            <p:cNvSpPr txBox="1"/>
            <p:nvPr/>
          </p:nvSpPr>
          <p:spPr>
            <a:xfrm>
              <a:off x="1392495" y="5929595"/>
              <a:ext cx="2039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n-GB" sz="1400" noProof="0" dirty="0"/>
                <a:t>‘The kidney of decision’</a:t>
              </a:r>
            </a:p>
          </p:txBody>
        </p:sp>
      </p:grpSp>
      <p:pic>
        <p:nvPicPr>
          <p:cNvPr id="6" name="Audio Recording 23 Oct 2020 at 18:18:47" descr="Audio Recording 23 Oct 2020 at 18:18:47">
            <a:hlinkClick r:id="" action="ppaction://media"/>
            <a:extLst>
              <a:ext uri="{FF2B5EF4-FFF2-40B4-BE49-F238E27FC236}">
                <a16:creationId xmlns:a16="http://schemas.microsoft.com/office/drawing/2014/main" id="{9CE80C7E-6629-6A48-9CCE-AC0FF97180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1433" y="-1316491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86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55"/>
    </mc:Choice>
    <mc:Fallback xmlns="">
      <p:transition spd="slow" advTm="49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6"/>
        <p14:stopEvt time="47729" objId="6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C1F753-8C0C-3F4D-9B39-B3370334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72" y="149770"/>
            <a:ext cx="10263893" cy="782357"/>
          </a:xfrm>
        </p:spPr>
        <p:txBody>
          <a:bodyPr/>
          <a:lstStyle/>
          <a:p>
            <a:r>
              <a:rPr lang="en-GB" dirty="0"/>
              <a:t>What are possible ‘dimensions’ of novelty?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C7D47-A967-48CC-BC5D-6EE01FDB7C2C}"/>
              </a:ext>
            </a:extLst>
          </p:cNvPr>
          <p:cNvSpPr/>
          <p:nvPr/>
        </p:nvSpPr>
        <p:spPr>
          <a:xfrm>
            <a:off x="1102739" y="1814168"/>
            <a:ext cx="4556915" cy="1158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Clinical or surgical procedure related to novelty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62BA7-C778-4A3A-87E0-AD3052E486E3}"/>
              </a:ext>
            </a:extLst>
          </p:cNvPr>
          <p:cNvSpPr/>
          <p:nvPr/>
        </p:nvSpPr>
        <p:spPr>
          <a:xfrm>
            <a:off x="6571686" y="1814168"/>
            <a:ext cx="4556915" cy="1158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Device-</a:t>
            </a:r>
            <a:r>
              <a:rPr lang="de-DE" sz="2400" dirty="0" err="1"/>
              <a:t>related</a:t>
            </a:r>
            <a:r>
              <a:rPr lang="de-DE" sz="2400" dirty="0"/>
              <a:t> </a:t>
            </a:r>
          </a:p>
          <a:p>
            <a:pPr algn="ctr"/>
            <a:r>
              <a:rPr lang="de-DE" sz="2400" dirty="0" err="1"/>
              <a:t>novelty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2F05F-DEC7-47ED-9544-4B291FB72B0B}"/>
              </a:ext>
            </a:extLst>
          </p:cNvPr>
          <p:cNvSpPr txBox="1"/>
          <p:nvPr/>
        </p:nvSpPr>
        <p:spPr>
          <a:xfrm>
            <a:off x="596766" y="3429000"/>
            <a:ext cx="4736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5"/>
              </a:buClr>
              <a:buFont typeface="Arial"/>
              <a:buChar char="•"/>
            </a:pPr>
            <a:r>
              <a:rPr lang="en-GB" dirty="0"/>
              <a:t>Mode of use or treatment option </a:t>
            </a:r>
          </a:p>
          <a:p>
            <a:pPr marL="742950" lvl="1" indent="-285750">
              <a:buClr>
                <a:schemeClr val="accent5"/>
              </a:buClr>
              <a:buFont typeface="Arial"/>
              <a:buChar char="•"/>
            </a:pPr>
            <a:r>
              <a:rPr lang="en-GB" dirty="0"/>
              <a:t>Device-patient interface</a:t>
            </a:r>
          </a:p>
          <a:p>
            <a:pPr marL="742950" lvl="1" indent="-285750">
              <a:buClr>
                <a:schemeClr val="accent5"/>
              </a:buClr>
              <a:buFont typeface="Arial"/>
              <a:buChar char="•"/>
            </a:pPr>
            <a:r>
              <a:rPr lang="en-GB" dirty="0"/>
              <a:t>Interaction and control</a:t>
            </a:r>
          </a:p>
          <a:p>
            <a:pPr marL="742950" lvl="1" indent="-285750">
              <a:buClr>
                <a:schemeClr val="accent5"/>
              </a:buClr>
              <a:buFont typeface="Arial"/>
              <a:buChar char="•"/>
            </a:pPr>
            <a:r>
              <a:rPr lang="en-GB" dirty="0"/>
              <a:t>Deployment methods</a:t>
            </a:r>
          </a:p>
          <a:p>
            <a:pPr marL="285750" indent="-285750">
              <a:buClr>
                <a:schemeClr val="accent5"/>
              </a:buClr>
              <a:buFont typeface="Arial"/>
              <a:buChar char="•"/>
            </a:pPr>
            <a:endParaRPr lang="en-GB" sz="2400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C0BD4-5AC2-4C3D-A6C8-3B3717498A53}"/>
              </a:ext>
            </a:extLst>
          </p:cNvPr>
          <p:cNvSpPr txBox="1"/>
          <p:nvPr/>
        </p:nvSpPr>
        <p:spPr>
          <a:xfrm>
            <a:off x="6644503" y="3429000"/>
            <a:ext cx="35426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/>
              <a:buChar char="•"/>
            </a:pPr>
            <a:r>
              <a:rPr lang="de-DE" noProof="0" dirty="0"/>
              <a:t>Medical purpose</a:t>
            </a:r>
          </a:p>
          <a:p>
            <a:pPr marL="285750" indent="-285750">
              <a:buClr>
                <a:schemeClr val="accent5"/>
              </a:buClr>
              <a:buFont typeface="Arial"/>
              <a:buChar char="•"/>
            </a:pPr>
            <a:r>
              <a:rPr lang="de-DE" dirty="0"/>
              <a:t>Design</a:t>
            </a:r>
          </a:p>
          <a:p>
            <a:pPr marL="285750" indent="-285750">
              <a:buClr>
                <a:schemeClr val="accent5"/>
              </a:buClr>
              <a:buFont typeface="Arial"/>
              <a:buChar char="•"/>
            </a:pPr>
            <a:r>
              <a:rPr lang="de-DE" dirty="0"/>
              <a:t>Mechanism of action</a:t>
            </a:r>
          </a:p>
          <a:p>
            <a:pPr marL="285750" indent="-285750">
              <a:buClr>
                <a:schemeClr val="accent5"/>
              </a:buClr>
              <a:buFont typeface="Arial"/>
              <a:buChar char="•"/>
            </a:pPr>
            <a:r>
              <a:rPr lang="de-DE" dirty="0"/>
              <a:t>Materials</a:t>
            </a:r>
          </a:p>
          <a:p>
            <a:pPr marL="285750" indent="-285750">
              <a:buClr>
                <a:schemeClr val="accent5"/>
              </a:buClr>
              <a:buFont typeface="Arial"/>
              <a:buChar char="•"/>
            </a:pPr>
            <a:r>
              <a:rPr lang="de-DE" dirty="0"/>
              <a:t>Site of application</a:t>
            </a:r>
          </a:p>
          <a:p>
            <a:pPr marL="285750" indent="-285750">
              <a:buClr>
                <a:schemeClr val="accent5"/>
              </a:buClr>
              <a:buFont typeface="Arial"/>
              <a:buChar char="•"/>
            </a:pPr>
            <a:r>
              <a:rPr lang="de-DE" dirty="0"/>
              <a:t>Components</a:t>
            </a:r>
          </a:p>
          <a:p>
            <a:pPr marL="285750" indent="-285750">
              <a:buClr>
                <a:schemeClr val="accent5"/>
              </a:buClr>
              <a:buFont typeface="Arial"/>
              <a:buChar char="•"/>
            </a:pPr>
            <a:r>
              <a:rPr lang="de-DE" dirty="0"/>
              <a:t>Manufacturing process</a:t>
            </a:r>
          </a:p>
          <a:p>
            <a:pPr marL="285750" indent="-285750">
              <a:buClr>
                <a:schemeClr val="accent5"/>
              </a:buClr>
              <a:buFont typeface="Arial"/>
              <a:buChar char="•"/>
            </a:pPr>
            <a:endParaRPr lang="de-DE" sz="1600" dirty="0"/>
          </a:p>
          <a:p>
            <a:pPr marL="285750" indent="-285750">
              <a:buClr>
                <a:schemeClr val="accent5"/>
              </a:buClr>
              <a:buFont typeface="Arial"/>
              <a:buChar char="•"/>
            </a:pPr>
            <a:endParaRPr lang="en-GB" sz="1600" noProof="0" dirty="0"/>
          </a:p>
        </p:txBody>
      </p:sp>
      <p:pic>
        <p:nvPicPr>
          <p:cNvPr id="2" name="Audio Recording 23 Oct 2020 at 18:21:10" descr="Audio Recording 23 Oct 2020 at 18:21:10">
            <a:hlinkClick r:id="" action="ppaction://media"/>
            <a:extLst>
              <a:ext uri="{FF2B5EF4-FFF2-40B4-BE49-F238E27FC236}">
                <a16:creationId xmlns:a16="http://schemas.microsoft.com/office/drawing/2014/main" id="{DEF3B82C-6304-F541-9547-AFFBB0D878B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9654" y="-110405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9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60"/>
    </mc:Choice>
    <mc:Fallback xmlns="">
      <p:transition spd="slow" advTm="51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  <p:extLst>
    <p:ext uri="{E180D4A7-C9FB-4DFB-919C-405C955672EB}">
      <p14:showEvtLst xmlns:p14="http://schemas.microsoft.com/office/powerpoint/2010/main">
        <p14:playEvt time="15" objId="2"/>
        <p14:stopEvt time="49861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DBDDDE-434B-4898-BB7E-32562F12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676" y="107729"/>
            <a:ext cx="10263893" cy="782357"/>
          </a:xfrm>
        </p:spPr>
        <p:txBody>
          <a:bodyPr/>
          <a:lstStyle/>
          <a:p>
            <a:r>
              <a:rPr lang="de-DE" dirty="0"/>
              <a:t>Clinical impact and Health impact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662830" y="1390866"/>
            <a:ext cx="10879675" cy="3099065"/>
            <a:chOff x="680038" y="1610306"/>
            <a:chExt cx="10879675" cy="3099065"/>
          </a:xfrm>
        </p:grpSpPr>
        <p:pic>
          <p:nvPicPr>
            <p:cNvPr id="16" name="Graphic 15" descr="Universal Access">
              <a:extLst>
                <a:ext uri="{FF2B5EF4-FFF2-40B4-BE49-F238E27FC236}">
                  <a16:creationId xmlns:a16="http://schemas.microsoft.com/office/drawing/2014/main" id="{724EEB8E-3A80-4DDD-839F-25D47BFF5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48898" y="3071686"/>
              <a:ext cx="400811" cy="400811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883F70E-2DA0-4FB9-B5BD-BCF9C3C3581C}"/>
                </a:ext>
              </a:extLst>
            </p:cNvPr>
            <p:cNvGrpSpPr/>
            <p:nvPr/>
          </p:nvGrpSpPr>
          <p:grpSpPr>
            <a:xfrm>
              <a:off x="8184278" y="2760226"/>
              <a:ext cx="1612341" cy="1023730"/>
              <a:chOff x="9237148" y="1888047"/>
              <a:chExt cx="2464915" cy="1574454"/>
            </a:xfrm>
          </p:grpSpPr>
          <p:pic>
            <p:nvPicPr>
              <p:cNvPr id="10" name="Graphic 9" descr="Universal Access">
                <a:extLst>
                  <a:ext uri="{FF2B5EF4-FFF2-40B4-BE49-F238E27FC236}">
                    <a16:creationId xmlns:a16="http://schemas.microsoft.com/office/drawing/2014/main" id="{FCBA5080-FF77-4DF1-A246-0B7BF4EB2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237148" y="2336139"/>
                <a:ext cx="600492" cy="600492"/>
              </a:xfrm>
              <a:prstGeom prst="rect">
                <a:avLst/>
              </a:prstGeom>
            </p:spPr>
          </p:pic>
          <p:pic>
            <p:nvPicPr>
              <p:cNvPr id="13" name="Graphic 12" descr="Universal Access">
                <a:extLst>
                  <a:ext uri="{FF2B5EF4-FFF2-40B4-BE49-F238E27FC236}">
                    <a16:creationId xmlns:a16="http://schemas.microsoft.com/office/drawing/2014/main" id="{65A493F3-EC41-4E99-8C6F-19EB55A35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471035" y="2336138"/>
                <a:ext cx="600493" cy="600493"/>
              </a:xfrm>
              <a:prstGeom prst="rect">
                <a:avLst/>
              </a:prstGeom>
            </p:spPr>
          </p:pic>
          <p:pic>
            <p:nvPicPr>
              <p:cNvPr id="15" name="Graphic 14" descr="Universal Access">
                <a:extLst>
                  <a:ext uri="{FF2B5EF4-FFF2-40B4-BE49-F238E27FC236}">
                    <a16:creationId xmlns:a16="http://schemas.microsoft.com/office/drawing/2014/main" id="{65E44FB1-13B6-47C0-8C9E-F9D1AAC37C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873808" y="2336138"/>
                <a:ext cx="600493" cy="600493"/>
              </a:xfrm>
              <a:prstGeom prst="rect">
                <a:avLst/>
              </a:prstGeom>
            </p:spPr>
          </p:pic>
          <p:pic>
            <p:nvPicPr>
              <p:cNvPr id="17" name="Graphic 16" descr="Universal Access">
                <a:extLst>
                  <a:ext uri="{FF2B5EF4-FFF2-40B4-BE49-F238E27FC236}">
                    <a16:creationId xmlns:a16="http://schemas.microsoft.com/office/drawing/2014/main" id="{0112A879-4B50-4470-91A9-E920658A95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086549" y="2336138"/>
                <a:ext cx="600493" cy="600493"/>
              </a:xfrm>
              <a:prstGeom prst="rect">
                <a:avLst/>
              </a:prstGeom>
            </p:spPr>
          </p:pic>
          <p:pic>
            <p:nvPicPr>
              <p:cNvPr id="18" name="Graphic 17" descr="Universal Access">
                <a:extLst>
                  <a:ext uri="{FF2B5EF4-FFF2-40B4-BE49-F238E27FC236}">
                    <a16:creationId xmlns:a16="http://schemas.microsoft.com/office/drawing/2014/main" id="{1714E016-E956-408F-B8D3-23ABC467A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478547" y="1888047"/>
                <a:ext cx="600492" cy="600492"/>
              </a:xfrm>
              <a:prstGeom prst="rect">
                <a:avLst/>
              </a:prstGeom>
            </p:spPr>
          </p:pic>
          <p:pic>
            <p:nvPicPr>
              <p:cNvPr id="19" name="Graphic 18" descr="Universal Access">
                <a:extLst>
                  <a:ext uri="{FF2B5EF4-FFF2-40B4-BE49-F238E27FC236}">
                    <a16:creationId xmlns:a16="http://schemas.microsoft.com/office/drawing/2014/main" id="{F8B835EC-137B-40D1-9D03-71BD7F38F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866299" y="1905947"/>
                <a:ext cx="600492" cy="600492"/>
              </a:xfrm>
              <a:prstGeom prst="rect">
                <a:avLst/>
              </a:prstGeom>
            </p:spPr>
          </p:pic>
          <p:pic>
            <p:nvPicPr>
              <p:cNvPr id="20" name="Graphic 19" descr="Universal Access">
                <a:extLst>
                  <a:ext uri="{FF2B5EF4-FFF2-40B4-BE49-F238E27FC236}">
                    <a16:creationId xmlns:a16="http://schemas.microsoft.com/office/drawing/2014/main" id="{36F05494-EEB8-49F4-8AB4-B620CB4E25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237148" y="1888047"/>
                <a:ext cx="600492" cy="600492"/>
              </a:xfrm>
              <a:prstGeom prst="rect">
                <a:avLst/>
              </a:prstGeom>
            </p:spPr>
          </p:pic>
          <p:pic>
            <p:nvPicPr>
              <p:cNvPr id="21" name="Graphic 20" descr="Universal Access">
                <a:extLst>
                  <a:ext uri="{FF2B5EF4-FFF2-40B4-BE49-F238E27FC236}">
                    <a16:creationId xmlns:a16="http://schemas.microsoft.com/office/drawing/2014/main" id="{7514E071-5C29-4AD7-A884-5131C08E4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096098" y="1888047"/>
                <a:ext cx="600492" cy="600492"/>
              </a:xfrm>
              <a:prstGeom prst="rect">
                <a:avLst/>
              </a:prstGeom>
            </p:spPr>
          </p:pic>
          <p:pic>
            <p:nvPicPr>
              <p:cNvPr id="22" name="Graphic 21" descr="Universal Access">
                <a:extLst>
                  <a:ext uri="{FF2B5EF4-FFF2-40B4-BE49-F238E27FC236}">
                    <a16:creationId xmlns:a16="http://schemas.microsoft.com/office/drawing/2014/main" id="{77ADE8C9-06D5-4A54-B2A1-1392B9E7A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247172" y="2855199"/>
                <a:ext cx="600492" cy="600492"/>
              </a:xfrm>
              <a:prstGeom prst="rect">
                <a:avLst/>
              </a:prstGeom>
            </p:spPr>
          </p:pic>
          <p:pic>
            <p:nvPicPr>
              <p:cNvPr id="23" name="Graphic 22" descr="Universal Access">
                <a:extLst>
                  <a:ext uri="{FF2B5EF4-FFF2-40B4-BE49-F238E27FC236}">
                    <a16:creationId xmlns:a16="http://schemas.microsoft.com/office/drawing/2014/main" id="{176E313C-EDCE-4634-B611-EEBA3EEB2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869678" y="2862009"/>
                <a:ext cx="600492" cy="600492"/>
              </a:xfrm>
              <a:prstGeom prst="rect">
                <a:avLst/>
              </a:prstGeom>
            </p:spPr>
          </p:pic>
          <p:pic>
            <p:nvPicPr>
              <p:cNvPr id="24" name="Graphic 23" descr="Universal Access">
                <a:extLst>
                  <a:ext uri="{FF2B5EF4-FFF2-40B4-BE49-F238E27FC236}">
                    <a16:creationId xmlns:a16="http://schemas.microsoft.com/office/drawing/2014/main" id="{002B4EDE-C6BF-4ADD-A4A2-B1E94898BF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470458" y="2855199"/>
                <a:ext cx="600492" cy="600492"/>
              </a:xfrm>
              <a:prstGeom prst="rect">
                <a:avLst/>
              </a:prstGeom>
            </p:spPr>
          </p:pic>
          <p:pic>
            <p:nvPicPr>
              <p:cNvPr id="25" name="Graphic 24" descr="Universal Access">
                <a:extLst>
                  <a:ext uri="{FF2B5EF4-FFF2-40B4-BE49-F238E27FC236}">
                    <a16:creationId xmlns:a16="http://schemas.microsoft.com/office/drawing/2014/main" id="{37AB3300-4FDD-457E-98C9-43212FCDB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101571" y="2855199"/>
                <a:ext cx="600492" cy="600492"/>
              </a:xfrm>
              <a:prstGeom prst="rect">
                <a:avLst/>
              </a:prstGeom>
            </p:spPr>
          </p:pic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5CADF4-E348-48AC-8178-3482AC26DB68}"/>
                </a:ext>
              </a:extLst>
            </p:cNvPr>
            <p:cNvSpPr/>
            <p:nvPr/>
          </p:nvSpPr>
          <p:spPr>
            <a:xfrm>
              <a:off x="922884" y="3786041"/>
              <a:ext cx="465283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Benefits, </a:t>
              </a:r>
              <a:r>
                <a:rPr lang="en-US" dirty="0">
                  <a:solidFill>
                    <a:srgbClr val="0432FF"/>
                  </a:solidFill>
                </a:rPr>
                <a:t>hazards/ risks</a:t>
              </a:r>
              <a:r>
                <a:rPr lang="en-US" dirty="0"/>
                <a:t> at </a:t>
              </a:r>
              <a:r>
                <a:rPr lang="en-US" u="sng" dirty="0"/>
                <a:t>individual level</a:t>
              </a:r>
              <a:r>
                <a:rPr lang="en-US" dirty="0"/>
                <a:t>, typically based on clinical evaluation </a:t>
              </a:r>
              <a:br>
                <a:rPr lang="en-US" dirty="0"/>
              </a:br>
              <a:r>
                <a:rPr lang="en-US" dirty="0"/>
                <a:t>(pre-market space)</a:t>
              </a:r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885B1D-63EB-4B55-83DF-24073E7483D5}"/>
                </a:ext>
              </a:extLst>
            </p:cNvPr>
            <p:cNvSpPr txBox="1"/>
            <p:nvPr/>
          </p:nvSpPr>
          <p:spPr>
            <a:xfrm>
              <a:off x="6843289" y="3786041"/>
              <a:ext cx="45353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Net potential benefits &amp; </a:t>
              </a:r>
              <a:r>
                <a:rPr lang="en-US" dirty="0">
                  <a:solidFill>
                    <a:srgbClr val="0432FF"/>
                  </a:solidFill>
                </a:rPr>
                <a:t>hazards/ risks</a:t>
              </a:r>
              <a:r>
                <a:rPr lang="en-US" dirty="0"/>
                <a:t> on </a:t>
              </a:r>
              <a:r>
                <a:rPr lang="en-US" u="sng" dirty="0"/>
                <a:t>population level</a:t>
              </a:r>
              <a:r>
                <a:rPr lang="en-US" dirty="0"/>
                <a:t> which may occur during post-market use (real-world conditions)</a:t>
              </a:r>
              <a:endParaRPr lang="en-US" sz="1600" i="1" dirty="0"/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975C9B17-6485-42A3-8FF4-97D745FA3A02}"/>
                </a:ext>
              </a:extLst>
            </p:cNvPr>
            <p:cNvSpPr/>
            <p:nvPr/>
          </p:nvSpPr>
          <p:spPr>
            <a:xfrm>
              <a:off x="680038" y="1610306"/>
              <a:ext cx="5138530" cy="1023730"/>
            </a:xfrm>
            <a:prstGeom prst="roundRect">
              <a:avLst/>
            </a:prstGeom>
            <a:solidFill>
              <a:srgbClr val="0070C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Clinical impact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FA698E4C-0C12-4D13-A1BF-1318FC7FE62B}"/>
                </a:ext>
              </a:extLst>
            </p:cNvPr>
            <p:cNvSpPr/>
            <p:nvPr/>
          </p:nvSpPr>
          <p:spPr>
            <a:xfrm>
              <a:off x="6421183" y="1610306"/>
              <a:ext cx="5138530" cy="1023730"/>
            </a:xfrm>
            <a:prstGeom prst="roundRect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Health impact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F66215F-88E0-43B2-B986-46D647A43BC4}"/>
              </a:ext>
            </a:extLst>
          </p:cNvPr>
          <p:cNvSpPr txBox="1"/>
          <p:nvPr/>
        </p:nvSpPr>
        <p:spPr>
          <a:xfrm>
            <a:off x="3449717" y="4870061"/>
            <a:ext cx="5180122" cy="1424503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Emphasis on </a:t>
            </a:r>
            <a:r>
              <a:rPr lang="en-US" u="sng" dirty="0">
                <a:solidFill>
                  <a:schemeClr val="bg1"/>
                </a:solidFill>
              </a:rPr>
              <a:t>negative effects (hazards/ risks)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Consider also </a:t>
            </a:r>
            <a:r>
              <a:rPr lang="en-US" u="sng" dirty="0">
                <a:solidFill>
                  <a:schemeClr val="bg1"/>
                </a:solidFill>
              </a:rPr>
              <a:t>possible</a:t>
            </a:r>
            <a:r>
              <a:rPr lang="en-US" dirty="0">
                <a:solidFill>
                  <a:schemeClr val="bg1"/>
                </a:solidFill>
              </a:rPr>
              <a:t> effects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Consider the </a:t>
            </a:r>
            <a:r>
              <a:rPr lang="en-US" u="sng" dirty="0">
                <a:solidFill>
                  <a:schemeClr val="bg1"/>
                </a:solidFill>
              </a:rPr>
              <a:t>severity</a:t>
            </a:r>
            <a:r>
              <a:rPr lang="en-US" dirty="0">
                <a:solidFill>
                  <a:schemeClr val="bg1"/>
                </a:solidFill>
              </a:rPr>
              <a:t> of effects</a:t>
            </a:r>
          </a:p>
        </p:txBody>
      </p:sp>
      <p:pic>
        <p:nvPicPr>
          <p:cNvPr id="4" name="Audio Recording 23 Oct 2020 at 18:23:34" descr="Audio Recording 23 Oct 2020 at 18:23:34">
            <a:hlinkClick r:id="" action="ppaction://media"/>
            <a:extLst>
              <a:ext uri="{FF2B5EF4-FFF2-40B4-BE49-F238E27FC236}">
                <a16:creationId xmlns:a16="http://schemas.microsoft.com/office/drawing/2014/main" id="{2D62108A-8746-0E4D-AD63-C423490772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59941" y="-1137271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64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44"/>
    </mc:Choice>
    <mc:Fallback xmlns="">
      <p:transition spd="slow" advTm="63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1" grpId="0" animBg="1"/>
    </p:bldLst>
  </p:timing>
  <p:extLst>
    <p:ext uri="{E180D4A7-C9FB-4DFB-919C-405C955672EB}">
      <p14:showEvtLst xmlns:p14="http://schemas.microsoft.com/office/powerpoint/2010/main">
        <p14:playEvt time="18" objId="4"/>
        <p14:stopEvt time="61900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4F5BB8-D747-4D81-8097-9E1E2EAB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074" y="181520"/>
            <a:ext cx="10263893" cy="782357"/>
          </a:xfrm>
        </p:spPr>
        <p:txBody>
          <a:bodyPr anchor="ctr"/>
          <a:lstStyle/>
          <a:p>
            <a:r>
              <a:rPr lang="de-DE" dirty="0"/>
              <a:t>Assessment Matrix (optional tool)</a:t>
            </a:r>
            <a:endParaRPr lang="en-GB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750C8D3-2D42-A447-A0CF-BA15DE429EFA}"/>
              </a:ext>
            </a:extLst>
          </p:cNvPr>
          <p:cNvGrpSpPr/>
          <p:nvPr/>
        </p:nvGrpSpPr>
        <p:grpSpPr>
          <a:xfrm>
            <a:off x="715618" y="963877"/>
            <a:ext cx="11043978" cy="5792620"/>
            <a:chOff x="72880" y="1553493"/>
            <a:chExt cx="9818159" cy="4928240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2E514188-D177-5744-BC30-8ED72F544C33}"/>
                </a:ext>
              </a:extLst>
            </p:cNvPr>
            <p:cNvCxnSpPr>
              <a:cxnSpLocks/>
            </p:cNvCxnSpPr>
            <p:nvPr/>
          </p:nvCxnSpPr>
          <p:spPr>
            <a:xfrm>
              <a:off x="5511394" y="2064530"/>
              <a:ext cx="3335426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5BAF35DB-207B-B042-A350-BD321C73CFC8}"/>
                </a:ext>
              </a:extLst>
            </p:cNvPr>
            <p:cNvCxnSpPr>
              <a:cxnSpLocks/>
            </p:cNvCxnSpPr>
            <p:nvPr/>
          </p:nvCxnSpPr>
          <p:spPr>
            <a:xfrm>
              <a:off x="1868564" y="2609850"/>
              <a:ext cx="0" cy="3871883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DE2BC170-DDA9-C444-82CB-0D42BAA00B9D}"/>
                </a:ext>
              </a:extLst>
            </p:cNvPr>
            <p:cNvSpPr txBox="1"/>
            <p:nvPr/>
          </p:nvSpPr>
          <p:spPr>
            <a:xfrm>
              <a:off x="5255343" y="1553493"/>
              <a:ext cx="3847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n-GB" sz="2400" dirty="0">
                  <a:solidFill>
                    <a:srgbClr val="0070C0"/>
                  </a:solidFill>
                </a:rPr>
                <a:t>Severity of possible impact</a:t>
              </a:r>
              <a:endParaRPr lang="en-GB" sz="2400" noProof="0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1C00EEB-C882-2948-B3CC-FD3AE4726E11}"/>
                </a:ext>
              </a:extLst>
            </p:cNvPr>
            <p:cNvSpPr txBox="1"/>
            <p:nvPr/>
          </p:nvSpPr>
          <p:spPr>
            <a:xfrm>
              <a:off x="72880" y="3860839"/>
              <a:ext cx="17443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n-GB" sz="2400" dirty="0">
                  <a:solidFill>
                    <a:srgbClr val="0070C0"/>
                  </a:solidFill>
                </a:rPr>
                <a:t>Novelty</a:t>
              </a:r>
            </a:p>
            <a:p>
              <a:pPr>
                <a:buClr>
                  <a:schemeClr val="accent5"/>
                </a:buClr>
              </a:pPr>
              <a:r>
                <a:rPr lang="en-GB" sz="2400" dirty="0">
                  <a:solidFill>
                    <a:srgbClr val="0070C0"/>
                  </a:solidFill>
                </a:rPr>
                <a:t>dimensions</a:t>
              </a:r>
              <a:endParaRPr lang="en-GB" sz="2400" noProof="0" dirty="0">
                <a:solidFill>
                  <a:srgbClr val="0070C0"/>
                </a:solidFill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EDCE118-C231-4D89-B22D-189236733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1000" y="2163274"/>
              <a:ext cx="7940039" cy="4318459"/>
            </a:xfrm>
            <a:prstGeom prst="rect">
              <a:avLst/>
            </a:prstGeom>
          </p:spPr>
        </p:pic>
      </p:grpSp>
      <p:pic>
        <p:nvPicPr>
          <p:cNvPr id="5" name="Audio Recording 23 Oct 2020 at 18:26:02" descr="Audio Recording 23 Oct 2020 at 18:26:02">
            <a:hlinkClick r:id="" action="ppaction://media"/>
            <a:extLst>
              <a:ext uri="{FF2B5EF4-FFF2-40B4-BE49-F238E27FC236}">
                <a16:creationId xmlns:a16="http://schemas.microsoft.com/office/drawing/2014/main" id="{70E2BBFA-7955-254F-A6F8-AA48440B3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2323" y="-10499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04"/>
    </mc:Choice>
    <mc:Fallback xmlns="">
      <p:transition spd="slow" advTm="70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5"/>
        <p14:stopEvt time="68654" objId="5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EE1F8-9C40-4ED8-8E5F-175228BEE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32" y="1825624"/>
            <a:ext cx="7402902" cy="4170363"/>
          </a:xfrm>
        </p:spPr>
        <p:txBody>
          <a:bodyPr/>
          <a:lstStyle/>
          <a:p>
            <a:r>
              <a:rPr lang="en-GB" sz="2000" dirty="0"/>
              <a:t>Novel devices will have no real world data but mainly data from optimised conditions</a:t>
            </a:r>
          </a:p>
          <a:p>
            <a:r>
              <a:rPr lang="en-GB" sz="2000" dirty="0"/>
              <a:t>That means that </a:t>
            </a:r>
            <a:r>
              <a:rPr lang="en-GB" sz="2000" b="1" i="1" dirty="0"/>
              <a:t>‘possible impacts’</a:t>
            </a:r>
            <a:r>
              <a:rPr lang="en-GB" sz="2000" dirty="0"/>
              <a:t> may need to be estimated by experts based on to their own clinical experience. This involves uncertainties.</a:t>
            </a:r>
          </a:p>
          <a:p>
            <a:r>
              <a:rPr lang="en-GB" sz="2000" dirty="0"/>
              <a:t>These need to be considered when making a decision</a:t>
            </a:r>
          </a:p>
          <a:p>
            <a:r>
              <a:rPr lang="en-GB" sz="2000" dirty="0"/>
              <a:t>Uncertainties can also tip the balance towards a positive decision: for instance a high level of uncertainty may justify the need of an opinion, even if the impact severity does not appear major based on the data at hand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90927F-71F9-423E-98D1-CEB3CC4B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83" y="237495"/>
            <a:ext cx="10263893" cy="782357"/>
          </a:xfrm>
        </p:spPr>
        <p:txBody>
          <a:bodyPr anchor="ctr"/>
          <a:lstStyle/>
          <a:p>
            <a:r>
              <a:rPr lang="en-GB" dirty="0"/>
              <a:t>Uncertainties and decision making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C55ED0E-A074-6848-9322-D7C1A91EA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2256" y="2295638"/>
            <a:ext cx="3671502" cy="323033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582774D-78F6-1549-8E54-125121E7682A}"/>
              </a:ext>
            </a:extLst>
          </p:cNvPr>
          <p:cNvSpPr txBox="1"/>
          <p:nvPr/>
        </p:nvSpPr>
        <p:spPr>
          <a:xfrm>
            <a:off x="9213958" y="1646037"/>
            <a:ext cx="1124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4400" noProof="0" dirty="0">
                <a:solidFill>
                  <a:srgbClr val="C00000"/>
                </a:solidFill>
              </a:rPr>
              <a:t>?!</a:t>
            </a:r>
          </a:p>
        </p:txBody>
      </p:sp>
      <p:pic>
        <p:nvPicPr>
          <p:cNvPr id="6" name="Audio Recording 23 Oct 2020 at 18:27:40" descr="Audio Recording 23 Oct 2020 at 18:27:40">
            <a:hlinkClick r:id="" action="ppaction://media"/>
            <a:extLst>
              <a:ext uri="{FF2B5EF4-FFF2-40B4-BE49-F238E27FC236}">
                <a16:creationId xmlns:a16="http://schemas.microsoft.com/office/drawing/2014/main" id="{CCF59175-82F7-D249-A9B5-F46842E3A4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6720" y="-11329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47"/>
    </mc:Choice>
    <mc:Fallback xmlns="">
      <p:transition spd="slow" advTm="58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p"/>
    </p:bldLst>
  </p:timing>
  <p:extLst>
    <p:ext uri="{E180D4A7-C9FB-4DFB-919C-405C955672EB}">
      <p14:showEvtLst xmlns:p14="http://schemas.microsoft.com/office/powerpoint/2010/main">
        <p14:playEvt time="17" objId="6"/>
        <p14:stopEvt time="57416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422787" y="49971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-422787" y="126837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422787" y="203444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-422787" y="28031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-422787" y="35538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54640" y="466334"/>
            <a:ext cx="584790" cy="5847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254640" y="1231293"/>
            <a:ext cx="584790" cy="5847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265272" y="1996252"/>
            <a:ext cx="584790" cy="5847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233272" y="2759399"/>
            <a:ext cx="584790" cy="5847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1233272" y="3524358"/>
            <a:ext cx="584790" cy="5847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829340" y="-9"/>
            <a:ext cx="10632" cy="685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5"/>
          <p:cNvSpPr txBox="1">
            <a:spLocks/>
          </p:cNvSpPr>
          <p:nvPr/>
        </p:nvSpPr>
        <p:spPr>
          <a:xfrm>
            <a:off x="2025501" y="546893"/>
            <a:ext cx="5391299" cy="43842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3E8F9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Background and introduction</a:t>
            </a:r>
            <a:endParaRPr kumimoji="0" lang="en-GB" sz="2400" b="0" i="0" u="none" strike="sngStrike" kern="1200" cap="none" spc="0" normalizeH="0" baseline="0" noProof="0" dirty="0">
              <a:ln>
                <a:noFill/>
              </a:ln>
              <a:solidFill>
                <a:srgbClr val="D3E8F9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025501" y="2905010"/>
            <a:ext cx="6630820" cy="337817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3E8F9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Criterion 3: significantly increased incidents 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025501" y="1323423"/>
            <a:ext cx="6295539" cy="42268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3E8F9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Criterion 1: novelty and resulting impacts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25501" y="2055595"/>
            <a:ext cx="6826399" cy="49047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3E8F9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Criterion 2: scientifically valid health concerns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D3E8F9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025500" y="3645189"/>
            <a:ext cx="9901107" cy="350009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3E8F9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 assessment and available tools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D3E8F9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Audio Recording 23 Oct 2020 at 16:56:21" descr="Audio Recording 23 Oct 2020 at 16:56:21">
            <a:hlinkClick r:id="" action="ppaction://media"/>
            <a:extLst>
              <a:ext uri="{FF2B5EF4-FFF2-40B4-BE49-F238E27FC236}">
                <a16:creationId xmlns:a16="http://schemas.microsoft.com/office/drawing/2014/main" id="{1CC32EA0-8620-CD4C-B07F-68482E5714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2480" y="-12584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52"/>
    </mc:Choice>
    <mc:Fallback xmlns="">
      <p:transition spd="slow" advTm="31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" objId="2"/>
        <p14:stopEvt time="30782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32A377-AEBC-41A3-9C24-DA4BE8489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80" y="1538260"/>
            <a:ext cx="10061135" cy="4200525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4E4D92-57B0-4E1D-9738-1B089F0A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262736"/>
            <a:ext cx="10263893" cy="782357"/>
          </a:xfrm>
        </p:spPr>
        <p:txBody>
          <a:bodyPr anchor="ctr">
            <a:normAutofit/>
          </a:bodyPr>
          <a:lstStyle/>
          <a:p>
            <a:r>
              <a:rPr lang="de-DE" dirty="0"/>
              <a:t>Decision Matrix (optional tool)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D51A6-0FC9-45CC-A887-D6DE9557E16B}"/>
              </a:ext>
            </a:extLst>
          </p:cNvPr>
          <p:cNvSpPr/>
          <p:nvPr/>
        </p:nvSpPr>
        <p:spPr>
          <a:xfrm>
            <a:off x="5257800" y="5942763"/>
            <a:ext cx="3070860" cy="6841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Need for an opinion may be justified due to a high level of uncertainty</a:t>
            </a:r>
            <a:endParaRPr lang="en-GB" sz="1400" b="1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06C28E9E-0FE8-49DA-B904-A3836FDFDE43}"/>
              </a:ext>
            </a:extLst>
          </p:cNvPr>
          <p:cNvSpPr/>
          <p:nvPr/>
        </p:nvSpPr>
        <p:spPr>
          <a:xfrm>
            <a:off x="5715000" y="5702329"/>
            <a:ext cx="251460" cy="228600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DA1E20A-A464-42DC-B9AE-5C3BC0632B6E}"/>
              </a:ext>
            </a:extLst>
          </p:cNvPr>
          <p:cNvSpPr/>
          <p:nvPr/>
        </p:nvSpPr>
        <p:spPr>
          <a:xfrm>
            <a:off x="7604760" y="5702329"/>
            <a:ext cx="251460" cy="228600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Recording 23 Oct 2020 at 18:29:13" descr="Audio Recording 23 Oct 2020 at 18:29:13">
            <a:hlinkClick r:id="" action="ppaction://media"/>
            <a:extLst>
              <a:ext uri="{FF2B5EF4-FFF2-40B4-BE49-F238E27FC236}">
                <a16:creationId xmlns:a16="http://schemas.microsoft.com/office/drawing/2014/main" id="{642AB60E-95E2-B848-B085-2C81962AC8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5980" y="-13565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72"/>
    </mc:Choice>
    <mc:Fallback xmlns="">
      <p:transition spd="slow" advTm="68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2"/>
        <p14:stopEvt time="66412" objId="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422787" y="49971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-422787" y="126837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422787" y="203444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-422787" y="28031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-422787" y="35538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54640" y="466334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254640" y="1231293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265272" y="1996252"/>
            <a:ext cx="584790" cy="5847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233272" y="2759399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1233272" y="3524358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829340" y="-9"/>
            <a:ext cx="10632" cy="685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5"/>
          <p:cNvSpPr txBox="1">
            <a:spLocks/>
          </p:cNvSpPr>
          <p:nvPr/>
        </p:nvSpPr>
        <p:spPr>
          <a:xfrm>
            <a:off x="2025501" y="546893"/>
            <a:ext cx="5391299" cy="438429"/>
          </a:xfrm>
          <a:prstGeom prst="rect">
            <a:avLst/>
          </a:prstGeom>
          <a:noFill/>
        </p:spPr>
        <p:txBody>
          <a:bodyPr tIns="9000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Background and introduction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025501" y="2905010"/>
            <a:ext cx="6630820" cy="337817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Criterion 3: significantly increased incidents 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025501" y="1323423"/>
            <a:ext cx="6295539" cy="422689"/>
          </a:xfrm>
          <a:prstGeom prst="rect">
            <a:avLst/>
          </a:prstGeom>
          <a:noFill/>
        </p:spPr>
        <p:txBody>
          <a:bodyPr tIns="9000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Criterion 1: novelty and resulting impacts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25501" y="2055595"/>
            <a:ext cx="6826399" cy="490477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Criterion 2: scientifically valid health concerns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025500" y="3645189"/>
            <a:ext cx="9901107" cy="350009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 assessment and available tools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Audio Recording 23 Oct 2020 at 18:30:30" descr="Audio Recording 23 Oct 2020 at 18:30:30">
            <a:hlinkClick r:id="" action="ppaction://media"/>
            <a:extLst>
              <a:ext uri="{FF2B5EF4-FFF2-40B4-BE49-F238E27FC236}">
                <a16:creationId xmlns:a16="http://schemas.microsoft.com/office/drawing/2014/main" id="{D288D000-52ED-564B-95B4-DA33415E3F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-11433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8"/>
    </mc:Choice>
    <mc:Fallback xmlns="">
      <p:transition spd="slow" advTm="9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2"/>
        <p14:stopEvt time="8051" objId="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68F008-8D07-44DE-80B3-2C06AE10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94099"/>
            <a:ext cx="10263893" cy="782357"/>
          </a:xfrm>
        </p:spPr>
        <p:txBody>
          <a:bodyPr anchor="ctr"/>
          <a:lstStyle/>
          <a:p>
            <a:r>
              <a:rPr lang="de-DE" dirty="0"/>
              <a:t>Criterion 2: Scientifically valid health concerns</a:t>
            </a:r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7652ED-B851-C445-ACFD-1CC49053C965}"/>
              </a:ext>
            </a:extLst>
          </p:cNvPr>
          <p:cNvSpPr txBox="1"/>
          <p:nvPr/>
        </p:nvSpPr>
        <p:spPr>
          <a:xfrm>
            <a:off x="718470" y="1829312"/>
            <a:ext cx="91598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/>
              <a:buChar char="•"/>
            </a:pPr>
            <a:r>
              <a:rPr lang="en-GB" sz="2400" b="1" dirty="0"/>
              <a:t>Scientifically valid health concerns </a:t>
            </a:r>
            <a:r>
              <a:rPr lang="en-GB" sz="2400" dirty="0"/>
              <a:t>in regard to </a:t>
            </a:r>
            <a:r>
              <a:rPr lang="en-GB" sz="2400" dirty="0">
                <a:solidFill>
                  <a:srgbClr val="C00000"/>
                </a:solidFill>
              </a:rPr>
              <a:t>components</a:t>
            </a:r>
            <a:r>
              <a:rPr lang="en-GB" sz="2400" dirty="0"/>
              <a:t>, </a:t>
            </a:r>
            <a:br>
              <a:rPr lang="en-GB" sz="2400" dirty="0"/>
            </a:br>
            <a:r>
              <a:rPr lang="en-GB" sz="2400" dirty="0">
                <a:solidFill>
                  <a:srgbClr val="C00000"/>
                </a:solidFill>
              </a:rPr>
              <a:t>source materials </a:t>
            </a:r>
            <a:r>
              <a:rPr lang="en-GB" sz="2400" dirty="0"/>
              <a:t>or </a:t>
            </a:r>
            <a:r>
              <a:rPr lang="en-GB" sz="2400" dirty="0">
                <a:solidFill>
                  <a:srgbClr val="C00000"/>
                </a:solidFill>
              </a:rPr>
              <a:t>health impacts in case of device failure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b="1" dirty="0"/>
              <a:t>resulting in a significant adverse change in the</a:t>
            </a:r>
            <a:br>
              <a:rPr lang="en-GB" sz="2400" b="1" dirty="0"/>
            </a:br>
            <a:r>
              <a:rPr lang="en-GB" sz="2400" b="1" dirty="0"/>
              <a:t>benefit-risk profile</a:t>
            </a:r>
            <a:r>
              <a:rPr lang="en-GB" sz="2400" dirty="0"/>
              <a:t> of a specific category / group of devices</a:t>
            </a:r>
            <a:endParaRPr lang="en-GB" sz="2400" noProof="0" dirty="0"/>
          </a:p>
        </p:txBody>
      </p:sp>
      <p:grpSp>
        <p:nvGrpSpPr>
          <p:cNvPr id="2" name="Group 1"/>
          <p:cNvGrpSpPr/>
          <p:nvPr/>
        </p:nvGrpSpPr>
        <p:grpSpPr>
          <a:xfrm>
            <a:off x="1261996" y="3840492"/>
            <a:ext cx="9500492" cy="2084841"/>
            <a:chOff x="1081204" y="4107837"/>
            <a:chExt cx="8829500" cy="16472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C9171B-A654-45F2-8260-8AD4C829AC9A}"/>
                </a:ext>
              </a:extLst>
            </p:cNvPr>
            <p:cNvSpPr txBox="1"/>
            <p:nvPr/>
          </p:nvSpPr>
          <p:spPr>
            <a:xfrm>
              <a:off x="1081204" y="4805549"/>
              <a:ext cx="1717958" cy="36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de-DE" sz="2400" b="1" noProof="0" dirty="0"/>
                <a:t>Criterion 2</a:t>
              </a:r>
              <a:endParaRPr lang="en-GB" sz="2400" b="1" noProof="0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58D1CEE-EFA7-4170-8BD0-BB13270C01D5}"/>
                </a:ext>
              </a:extLst>
            </p:cNvPr>
            <p:cNvCxnSpPr>
              <a:cxnSpLocks/>
            </p:cNvCxnSpPr>
            <p:nvPr/>
          </p:nvCxnSpPr>
          <p:spPr>
            <a:xfrm>
              <a:off x="4751289" y="4974826"/>
              <a:ext cx="3902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6432911-8BC1-4CC1-8920-EBCE5A99DB1D}"/>
                </a:ext>
              </a:extLst>
            </p:cNvPr>
            <p:cNvCxnSpPr>
              <a:cxnSpLocks/>
            </p:cNvCxnSpPr>
            <p:nvPr/>
          </p:nvCxnSpPr>
          <p:spPr>
            <a:xfrm>
              <a:off x="7215152" y="4974825"/>
              <a:ext cx="3902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C794DB-F1CE-4819-928F-7EA0B632B151}"/>
                </a:ext>
              </a:extLst>
            </p:cNvPr>
            <p:cNvSpPr/>
            <p:nvPr/>
          </p:nvSpPr>
          <p:spPr>
            <a:xfrm>
              <a:off x="2773269" y="4107841"/>
              <a:ext cx="1935528" cy="164727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Information available?</a:t>
              </a:r>
              <a:endParaRPr lang="en-GB" sz="20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A99B16-5B70-4B72-BB3C-605598F5736B}"/>
                </a:ext>
              </a:extLst>
            </p:cNvPr>
            <p:cNvSpPr/>
            <p:nvPr/>
          </p:nvSpPr>
          <p:spPr>
            <a:xfrm>
              <a:off x="5200657" y="4107839"/>
              <a:ext cx="1935528" cy="164727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Information reliable?</a:t>
              </a:r>
              <a:endParaRPr lang="en-GB" sz="20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F3D0842-40C5-4A63-8D7C-3D09F23DBD9F}"/>
                </a:ext>
              </a:extLst>
            </p:cNvPr>
            <p:cNvSpPr/>
            <p:nvPr/>
          </p:nvSpPr>
          <p:spPr>
            <a:xfrm>
              <a:off x="7651851" y="4107837"/>
              <a:ext cx="2258853" cy="164727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Relevant for device under assessment?</a:t>
              </a:r>
              <a:endParaRPr lang="en-GB" sz="2000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C2C67D1C-2CC0-F647-B755-E5328B78EE48}"/>
              </a:ext>
            </a:extLst>
          </p:cNvPr>
          <p:cNvSpPr/>
          <p:nvPr/>
        </p:nvSpPr>
        <p:spPr>
          <a:xfrm>
            <a:off x="9594574" y="6082748"/>
            <a:ext cx="2597426" cy="77525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Recording 23 Oct 2020 at 18:31:45" descr="Audio Recording 23 Oct 2020 at 18:31:45">
            <a:hlinkClick r:id="" action="ppaction://media"/>
            <a:extLst>
              <a:ext uri="{FF2B5EF4-FFF2-40B4-BE49-F238E27FC236}">
                <a16:creationId xmlns:a16="http://schemas.microsoft.com/office/drawing/2014/main" id="{860766F8-98A2-1345-87F8-A5CD41292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13326" y="-11515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65"/>
    </mc:Choice>
    <mc:Fallback xmlns="">
      <p:transition spd="slow" advTm="39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5"/>
        <p14:stopEvt time="36707" objId="5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F49DAD-6C32-47D4-9C4E-264D9370B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64" y="1825624"/>
            <a:ext cx="11128248" cy="4495083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None/>
            </a:pPr>
            <a:r>
              <a:rPr lang="en-GB" sz="2000" b="1" dirty="0"/>
              <a:t>If the Secretariat is in a position to forward information on health concerns (e.g. based on analyses of the MDCG group on post-market surveillance), this information may be based on systematic and careful analyses of the following data sources: </a:t>
            </a:r>
          </a:p>
          <a:p>
            <a:pPr lvl="0">
              <a:spcAft>
                <a:spcPts val="1200"/>
              </a:spcAft>
            </a:pPr>
            <a:r>
              <a:rPr lang="en-GB" sz="2000" dirty="0"/>
              <a:t>Post-market surveillance and vigilance activities of manufacturers:</a:t>
            </a:r>
          </a:p>
          <a:p>
            <a:pPr lvl="1">
              <a:spcAft>
                <a:spcPts val="1200"/>
              </a:spcAft>
            </a:pPr>
            <a:r>
              <a:rPr lang="en-GB" sz="1800" dirty="0"/>
              <a:t>Reporting of serious incidents individually </a:t>
            </a:r>
          </a:p>
          <a:p>
            <a:pPr lvl="1">
              <a:spcAft>
                <a:spcPts val="1200"/>
              </a:spcAft>
            </a:pPr>
            <a:r>
              <a:rPr lang="en-GB" sz="1800" dirty="0"/>
              <a:t>Periodic summary reports </a:t>
            </a:r>
          </a:p>
          <a:p>
            <a:pPr lvl="1">
              <a:spcAft>
                <a:spcPts val="1200"/>
              </a:spcAft>
            </a:pPr>
            <a:r>
              <a:rPr lang="en-GB" sz="1800" dirty="0"/>
              <a:t>Field safety corrective actions</a:t>
            </a:r>
          </a:p>
          <a:p>
            <a:pPr lvl="0">
              <a:spcAft>
                <a:spcPts val="1200"/>
              </a:spcAft>
            </a:pPr>
            <a:r>
              <a:rPr lang="en-GB" sz="2000" dirty="0"/>
              <a:t>Periodic summary update reports by manufacturers, depending on class</a:t>
            </a:r>
          </a:p>
          <a:p>
            <a:pPr lvl="0">
              <a:spcAft>
                <a:spcPts val="1200"/>
              </a:spcAft>
            </a:pPr>
            <a:r>
              <a:rPr lang="en-GB" sz="2000" dirty="0"/>
              <a:t>Trend reports by manufacturers</a:t>
            </a:r>
          </a:p>
          <a:p>
            <a:pPr lvl="0">
              <a:spcAft>
                <a:spcPts val="1200"/>
              </a:spcAft>
            </a:pPr>
            <a:r>
              <a:rPr lang="en-GB" sz="2000" dirty="0"/>
              <a:t>Summary of safety and clinical performance by manufacturers 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D7150F-4861-429A-A6E3-E9D64528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587693"/>
            <a:ext cx="10263893" cy="782357"/>
          </a:xfrm>
        </p:spPr>
        <p:txBody>
          <a:bodyPr/>
          <a:lstStyle/>
          <a:p>
            <a:r>
              <a:rPr lang="en-GB" dirty="0"/>
              <a:t>Information on health concerns</a:t>
            </a:r>
          </a:p>
        </p:txBody>
      </p:sp>
      <p:pic>
        <p:nvPicPr>
          <p:cNvPr id="6" name="Audio Recording 23 Oct 2020 at 18:33:05" descr="Audio Recording 23 Oct 2020 at 18:33:05">
            <a:hlinkClick r:id="" action="ppaction://media"/>
            <a:extLst>
              <a:ext uri="{FF2B5EF4-FFF2-40B4-BE49-F238E27FC236}">
                <a16:creationId xmlns:a16="http://schemas.microsoft.com/office/drawing/2014/main" id="{94C99F25-41B2-364F-B578-7C5CCFE46E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6268" y="-12296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50"/>
    </mc:Choice>
    <mc:Fallback xmlns="">
      <p:transition spd="slow" advTm="72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6"/>
        <p14:stopEvt time="69853" objId="6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5FC947-21D0-4666-908E-7D4B12EA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68" y="1504467"/>
            <a:ext cx="11033624" cy="4464234"/>
          </a:xfrm>
        </p:spPr>
        <p:txBody>
          <a:bodyPr/>
          <a:lstStyle/>
          <a:p>
            <a:r>
              <a:rPr lang="en-GB" sz="2000" b="1" dirty="0"/>
              <a:t>In exceptional cases </a:t>
            </a:r>
            <a:r>
              <a:rPr lang="en-GB" sz="2000" dirty="0"/>
              <a:t>experts may have information on health concerns </a:t>
            </a:r>
            <a:r>
              <a:rPr lang="en-GB" sz="2000" b="1" dirty="0"/>
              <a:t>in relation to a specific group or category of devices</a:t>
            </a:r>
            <a:r>
              <a:rPr lang="en-GB" sz="2000" dirty="0"/>
              <a:t> (e.g. relevant scientific and clinical literature)</a:t>
            </a:r>
          </a:p>
          <a:p>
            <a:r>
              <a:rPr lang="en-GB" sz="2000" dirty="0"/>
              <a:t>Both </a:t>
            </a:r>
            <a:r>
              <a:rPr lang="en-GB" sz="2000" b="1" dirty="0">
                <a:solidFill>
                  <a:srgbClr val="C00000"/>
                </a:solidFill>
              </a:rPr>
              <a:t>reliability</a:t>
            </a:r>
            <a:r>
              <a:rPr lang="en-GB" sz="2000" dirty="0"/>
              <a:t> and </a:t>
            </a:r>
            <a:r>
              <a:rPr lang="en-GB" sz="2000" b="1" dirty="0">
                <a:solidFill>
                  <a:srgbClr val="C00000"/>
                </a:solidFill>
              </a:rPr>
              <a:t>relevance</a:t>
            </a:r>
            <a:r>
              <a:rPr lang="en-GB" sz="2000" dirty="0"/>
              <a:t> of such information </a:t>
            </a:r>
            <a:br>
              <a:rPr lang="en-GB" sz="2000" dirty="0"/>
            </a:br>
            <a:r>
              <a:rPr lang="en-GB" sz="2000" dirty="0"/>
              <a:t>for the device under assessment should be taken into account: </a:t>
            </a:r>
          </a:p>
          <a:p>
            <a:pPr lvl="1"/>
            <a:r>
              <a:rPr lang="en-GB" sz="1800" b="1" dirty="0"/>
              <a:t>Reliability:</a:t>
            </a:r>
            <a:r>
              <a:rPr lang="en-GB" sz="1800" dirty="0"/>
              <a:t> for example data quality, case numbers, robustness of evidence</a:t>
            </a:r>
            <a:br>
              <a:rPr lang="en-GB" sz="1800" dirty="0"/>
            </a:br>
            <a:r>
              <a:rPr lang="en-GB" sz="1800" dirty="0">
                <a:solidFill>
                  <a:srgbClr val="C00000"/>
                </a:solidFill>
              </a:rPr>
              <a:t>* Anecdotal evidence is not acceptable</a:t>
            </a:r>
            <a:br>
              <a:rPr lang="en-GB" sz="1800" dirty="0">
                <a:solidFill>
                  <a:srgbClr val="C00000"/>
                </a:solidFill>
              </a:rPr>
            </a:br>
            <a:r>
              <a:rPr lang="en-GB" sz="1800" dirty="0">
                <a:solidFill>
                  <a:srgbClr val="C00000"/>
                </a:solidFill>
              </a:rPr>
              <a:t>* Information relating to a product of only one manufacturer would typically not be considered 	sufficient to fulfil the requirement of ”specific group or category of devic</a:t>
            </a:r>
            <a:r>
              <a:rPr lang="en-GB" sz="1800" u="sng" dirty="0">
                <a:solidFill>
                  <a:srgbClr val="C00000"/>
                </a:solidFill>
              </a:rPr>
              <a:t>es</a:t>
            </a:r>
            <a:r>
              <a:rPr lang="en-GB" sz="1800" dirty="0">
                <a:solidFill>
                  <a:srgbClr val="C00000"/>
                </a:solidFill>
              </a:rPr>
              <a:t>”</a:t>
            </a:r>
            <a:br>
              <a:rPr lang="en-GB" sz="1800" dirty="0">
                <a:solidFill>
                  <a:srgbClr val="C00000"/>
                </a:solidFill>
              </a:rPr>
            </a:br>
            <a:r>
              <a:rPr lang="en-GB" sz="1800" dirty="0">
                <a:solidFill>
                  <a:srgbClr val="C00000"/>
                </a:solidFill>
              </a:rPr>
              <a:t>* Evidence should be traceable and documented in high-quality peer reviewed publications</a:t>
            </a:r>
            <a:br>
              <a:rPr lang="en-GB" sz="1800" dirty="0">
                <a:solidFill>
                  <a:srgbClr val="C00000"/>
                </a:solidFill>
              </a:rPr>
            </a:br>
            <a:r>
              <a:rPr lang="en-GB" sz="1800" dirty="0">
                <a:solidFill>
                  <a:srgbClr val="C00000"/>
                </a:solidFill>
              </a:rPr>
              <a:t>	(e.g. conference abstracts are insufficient)</a:t>
            </a:r>
          </a:p>
          <a:p>
            <a:pPr lvl="1"/>
            <a:r>
              <a:rPr lang="en-GB" sz="1800" b="1" dirty="0"/>
              <a:t>Relevance: </a:t>
            </a:r>
            <a:r>
              <a:rPr lang="en-GB" sz="1800" dirty="0"/>
              <a:t>for example if the device under assessment is using the same or similar source materials and/or components as those used for the group or category of devices and where their use has led to health concerns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Need for a justification on reliability and relevance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1FCF65-4BC3-4273-AA2A-9F480CA6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3" y="119271"/>
            <a:ext cx="10263893" cy="1250780"/>
          </a:xfrm>
        </p:spPr>
        <p:txBody>
          <a:bodyPr/>
          <a:lstStyle/>
          <a:p>
            <a:r>
              <a:rPr lang="en-GB" dirty="0"/>
              <a:t>Health concerns based on </a:t>
            </a:r>
            <a:br>
              <a:rPr lang="en-GB" dirty="0"/>
            </a:br>
            <a:r>
              <a:rPr lang="en-GB" dirty="0"/>
              <a:t>knowledge and expertise of panel</a:t>
            </a:r>
          </a:p>
        </p:txBody>
      </p:sp>
      <p:pic>
        <p:nvPicPr>
          <p:cNvPr id="4" name="Audio Recording 23 Oct 2020 at 18:39:43" descr="Audio Recording 23 Oct 2020 at 18:39:43">
            <a:hlinkClick r:id="" action="ppaction://media"/>
            <a:extLst>
              <a:ext uri="{FF2B5EF4-FFF2-40B4-BE49-F238E27FC236}">
                <a16:creationId xmlns:a16="http://schemas.microsoft.com/office/drawing/2014/main" id="{9492593C-6496-FC4A-9205-B494F961C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6269" y="-1167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82"/>
    </mc:Choice>
    <mc:Fallback xmlns="">
      <p:transition spd="slow" advTm="98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" objId="4"/>
        <p14:stopEvt time="95863" objId="4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422787" y="49971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-422787" y="126837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422787" y="203444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-422787" y="28031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-422787" y="35538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54640" y="466334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254640" y="1231293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265272" y="1996252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233272" y="2759399"/>
            <a:ext cx="584790" cy="5847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1233272" y="3524358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829340" y="-9"/>
            <a:ext cx="10632" cy="685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5"/>
          <p:cNvSpPr txBox="1">
            <a:spLocks/>
          </p:cNvSpPr>
          <p:nvPr/>
        </p:nvSpPr>
        <p:spPr>
          <a:xfrm>
            <a:off x="2025501" y="546893"/>
            <a:ext cx="5391299" cy="438429"/>
          </a:xfrm>
          <a:prstGeom prst="rect">
            <a:avLst/>
          </a:prstGeom>
          <a:noFill/>
        </p:spPr>
        <p:txBody>
          <a:bodyPr tIns="9000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Background and introduction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025501" y="2905010"/>
            <a:ext cx="6630820" cy="337817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Criterion 3: significantly increased incidents 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025501" y="1323423"/>
            <a:ext cx="6295539" cy="422689"/>
          </a:xfrm>
          <a:prstGeom prst="rect">
            <a:avLst/>
          </a:prstGeom>
          <a:noFill/>
        </p:spPr>
        <p:txBody>
          <a:bodyPr tIns="9000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Criterion 1: novelty and resulting impacts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25501" y="2055595"/>
            <a:ext cx="6826399" cy="490477"/>
          </a:xfrm>
          <a:prstGeom prst="rect">
            <a:avLst/>
          </a:prstGeom>
          <a:noFill/>
        </p:spPr>
        <p:txBody>
          <a:bodyPr tIns="9000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Criterion 2: scientifically valid health concerns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025500" y="3645189"/>
            <a:ext cx="9901107" cy="350009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 assessment and available tools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Audio Recording 23 Oct 2020 at 18:40:15" descr="Audio Recording 23 Oct 2020 at 18:40:15">
            <a:hlinkClick r:id="" action="ppaction://media"/>
            <a:extLst>
              <a:ext uri="{FF2B5EF4-FFF2-40B4-BE49-F238E27FC236}">
                <a16:creationId xmlns:a16="http://schemas.microsoft.com/office/drawing/2014/main" id="{C95D411D-387E-4145-A390-23B2ACBFB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8700" y="-12584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1"/>
    </mc:Choice>
    <mc:Fallback xmlns="">
      <p:transition spd="slow" advTm="13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2"/>
        <p14:stopEvt time="8913" objId="2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1B48074-8F67-8340-8133-8EB76383E2B1}"/>
              </a:ext>
            </a:extLst>
          </p:cNvPr>
          <p:cNvSpPr/>
          <p:nvPr/>
        </p:nvSpPr>
        <p:spPr>
          <a:xfrm>
            <a:off x="9594574" y="6082748"/>
            <a:ext cx="2597426" cy="77525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625073-F3EF-4163-BE0E-4A50A3E90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70" y="1552574"/>
            <a:ext cx="11228832" cy="2230342"/>
          </a:xfrm>
        </p:spPr>
        <p:txBody>
          <a:bodyPr/>
          <a:lstStyle/>
          <a:p>
            <a:r>
              <a:rPr lang="en-GB" sz="2000" dirty="0"/>
              <a:t>Concerns exclusively information provided from the Secretariat: where available, the Secretariat will provide information on </a:t>
            </a:r>
            <a:r>
              <a:rPr lang="en-GB" sz="2000" b="1" dirty="0"/>
              <a:t>significant increases of serious incidents of a specific category / group of devices</a:t>
            </a:r>
          </a:p>
          <a:p>
            <a:r>
              <a:rPr lang="en-GB" sz="2000" b="1" dirty="0"/>
              <a:t>Such information does not necessarily trigger an opinion</a:t>
            </a:r>
            <a:endParaRPr lang="en-GB" sz="2000" dirty="0"/>
          </a:p>
          <a:p>
            <a:r>
              <a:rPr lang="en-GB" sz="2000" dirty="0"/>
              <a:t>The panel should carefully consider on a case-by-case basis if the serious incident related information is </a:t>
            </a:r>
            <a:r>
              <a:rPr lang="en-GB" sz="2000" b="1" dirty="0"/>
              <a:t>relevant</a:t>
            </a:r>
            <a:r>
              <a:rPr lang="en-GB" sz="2000" dirty="0"/>
              <a:t> for the device under assessment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A8DD6B-1E38-4190-98CD-6A073A23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Criterion 3: significantly increased rate of serious incidents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86978-C0E0-4C5A-B131-A815F2077EBA}"/>
              </a:ext>
            </a:extLst>
          </p:cNvPr>
          <p:cNvSpPr txBox="1"/>
          <p:nvPr/>
        </p:nvSpPr>
        <p:spPr>
          <a:xfrm>
            <a:off x="1270414" y="5088366"/>
            <a:ext cx="171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de-DE" sz="2400" b="1" noProof="0" dirty="0"/>
              <a:t>Criterion 3</a:t>
            </a:r>
            <a:endParaRPr lang="en-GB" sz="2400" b="1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52EC3-8323-494D-B585-1FEC22EF6C92}"/>
              </a:ext>
            </a:extLst>
          </p:cNvPr>
          <p:cNvSpPr/>
          <p:nvPr/>
        </p:nvSpPr>
        <p:spPr>
          <a:xfrm>
            <a:off x="3039526" y="4337154"/>
            <a:ext cx="2138713" cy="20374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Information available?</a:t>
            </a:r>
            <a:endParaRPr lang="en-GB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A523A9-18D9-4E45-A4D9-1C52AC26E397}"/>
              </a:ext>
            </a:extLst>
          </p:cNvPr>
          <p:cNvSpPr/>
          <p:nvPr/>
        </p:nvSpPr>
        <p:spPr>
          <a:xfrm>
            <a:off x="8003090" y="4364445"/>
            <a:ext cx="2434322" cy="20374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Relevant for device under assessment?</a:t>
            </a:r>
            <a:endParaRPr lang="en-GB" sz="20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182ADF-7B39-4977-BE31-5E940E3561F7}"/>
              </a:ext>
            </a:extLst>
          </p:cNvPr>
          <p:cNvCxnSpPr>
            <a:cxnSpLocks/>
          </p:cNvCxnSpPr>
          <p:nvPr/>
        </p:nvCxnSpPr>
        <p:spPr>
          <a:xfrm flipV="1">
            <a:off x="5347095" y="5350433"/>
            <a:ext cx="2365405" cy="108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Recording 23 Oct 2020 at 18:41:42" descr="Audio Recording 23 Oct 2020 at 18:41:42">
            <a:hlinkClick r:id="" action="ppaction://media"/>
            <a:extLst>
              <a:ext uri="{FF2B5EF4-FFF2-40B4-BE49-F238E27FC236}">
                <a16:creationId xmlns:a16="http://schemas.microsoft.com/office/drawing/2014/main" id="{9D229274-1FD4-BC46-A895-930017FB42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7937" y="-11536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7"/>
    </mc:Choice>
    <mc:Fallback xmlns="">
      <p:transition spd="slow" advTm="32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5"/>
        <p14:stopEvt time="27887" objId="5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422787" y="49971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-422787" y="126837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422787" y="203444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-422787" y="28031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-422787" y="35538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54640" y="466334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254640" y="1231293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265272" y="1996252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233272" y="2759399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1233272" y="3524358"/>
            <a:ext cx="584790" cy="5847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829340" y="-9"/>
            <a:ext cx="10632" cy="685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5"/>
          <p:cNvSpPr txBox="1">
            <a:spLocks/>
          </p:cNvSpPr>
          <p:nvPr/>
        </p:nvSpPr>
        <p:spPr>
          <a:xfrm>
            <a:off x="2025501" y="546893"/>
            <a:ext cx="5391299" cy="438429"/>
          </a:xfrm>
          <a:prstGeom prst="rect">
            <a:avLst/>
          </a:prstGeom>
          <a:noFill/>
        </p:spPr>
        <p:txBody>
          <a:bodyPr tIns="9000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Background and introduction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025501" y="2905010"/>
            <a:ext cx="6630820" cy="337817"/>
          </a:xfrm>
          <a:prstGeom prst="rect">
            <a:avLst/>
          </a:prstGeom>
          <a:noFill/>
        </p:spPr>
        <p:txBody>
          <a:bodyPr tIns="9000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Criterion 3: significantly increased incidents 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025501" y="1323423"/>
            <a:ext cx="6295539" cy="422689"/>
          </a:xfrm>
          <a:prstGeom prst="rect">
            <a:avLst/>
          </a:prstGeom>
          <a:noFill/>
        </p:spPr>
        <p:txBody>
          <a:bodyPr tIns="9000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Criterion 1: novelty and resulting impacts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25501" y="2055595"/>
            <a:ext cx="6826399" cy="490477"/>
          </a:xfrm>
          <a:prstGeom prst="rect">
            <a:avLst/>
          </a:prstGeom>
          <a:noFill/>
        </p:spPr>
        <p:txBody>
          <a:bodyPr tIns="9000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Criterion 2: scientifically valid health concerns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025500" y="3571763"/>
            <a:ext cx="5768671" cy="514821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Overall assessment and available tools</a:t>
            </a:r>
            <a:endParaRPr lang="en-GB" dirty="0"/>
          </a:p>
        </p:txBody>
      </p:sp>
      <p:pic>
        <p:nvPicPr>
          <p:cNvPr id="2" name="Audio Recording 23 Oct 2020 at 18:42:05" descr="Audio Recording 23 Oct 2020 at 18:42:05">
            <a:hlinkClick r:id="" action="ppaction://media"/>
            <a:extLst>
              <a:ext uri="{FF2B5EF4-FFF2-40B4-BE49-F238E27FC236}">
                <a16:creationId xmlns:a16="http://schemas.microsoft.com/office/drawing/2014/main" id="{0A4A8A12-E81A-7149-86CD-F54E96F74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6800" y="-11222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3"/>
    </mc:Choice>
    <mc:Fallback xmlns="">
      <p:transition spd="slow" advTm="9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2"/>
        <p14:stopEvt time="7827" objId="2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eck 77">
            <a:extLst>
              <a:ext uri="{FF2B5EF4-FFF2-40B4-BE49-F238E27FC236}">
                <a16:creationId xmlns:a16="http://schemas.microsoft.com/office/drawing/2014/main" id="{23F15887-6BD1-C048-8A6E-EB506FE195C6}"/>
              </a:ext>
            </a:extLst>
          </p:cNvPr>
          <p:cNvSpPr/>
          <p:nvPr/>
        </p:nvSpPr>
        <p:spPr>
          <a:xfrm>
            <a:off x="0" y="1651532"/>
            <a:ext cx="8888741" cy="13779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6DCD6F-860E-46E4-A462-9AAC5BF4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69" y="52098"/>
            <a:ext cx="10263893" cy="782357"/>
          </a:xfrm>
        </p:spPr>
        <p:txBody>
          <a:bodyPr/>
          <a:lstStyle/>
          <a:p>
            <a:r>
              <a:rPr lang="de-DE" dirty="0"/>
              <a:t>Overall Assessment </a:t>
            </a:r>
            <a:r>
              <a:rPr lang="en-AU" dirty="0"/>
              <a:t>process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F957E3-C6FD-46A5-B6CF-508B55929DA6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4614536" y="2340487"/>
            <a:ext cx="479491" cy="0"/>
          </a:xfrm>
          <a:prstGeom prst="straightConnector1">
            <a:avLst/>
          </a:prstGeom>
          <a:ln w="28575">
            <a:solidFill>
              <a:srgbClr val="2178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E4D73E4-D2F5-41BC-8244-F54BF135D56B}"/>
              </a:ext>
            </a:extLst>
          </p:cNvPr>
          <p:cNvSpPr txBox="1"/>
          <p:nvPr/>
        </p:nvSpPr>
        <p:spPr>
          <a:xfrm>
            <a:off x="4670478" y="2099992"/>
            <a:ext cx="6099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de-DE" sz="1000" noProof="0" dirty="0"/>
              <a:t>Yes</a:t>
            </a:r>
            <a:endParaRPr lang="en-GB" sz="1000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5FE0E-54A6-46A4-B664-EBCF92132497}"/>
              </a:ext>
            </a:extLst>
          </p:cNvPr>
          <p:cNvSpPr txBox="1"/>
          <p:nvPr/>
        </p:nvSpPr>
        <p:spPr>
          <a:xfrm>
            <a:off x="6792151" y="2099991"/>
            <a:ext cx="6099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de-DE" sz="1000" noProof="0" dirty="0"/>
              <a:t>Yes</a:t>
            </a:r>
            <a:endParaRPr lang="en-GB" sz="1000" noProof="0" dirty="0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3F8B4FA4-FC89-4472-8353-C54AF960E446}"/>
              </a:ext>
            </a:extLst>
          </p:cNvPr>
          <p:cNvSpPr/>
          <p:nvPr/>
        </p:nvSpPr>
        <p:spPr>
          <a:xfrm>
            <a:off x="7277969" y="1651533"/>
            <a:ext cx="1610773" cy="1377908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Determine degree of novelty &amp; severity of clinical/health impact</a:t>
            </a:r>
            <a:endParaRPr lang="en-GB" sz="1400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E5EF72DF-B85A-443D-8EFB-23B73FF225E8}"/>
              </a:ext>
            </a:extLst>
          </p:cNvPr>
          <p:cNvSpPr/>
          <p:nvPr/>
        </p:nvSpPr>
        <p:spPr>
          <a:xfrm>
            <a:off x="5094027" y="1651533"/>
            <a:ext cx="1610773" cy="1377908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Clinical/health impact of novelty?</a:t>
            </a:r>
            <a:endParaRPr lang="en-GB" sz="1400" dirty="0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1B07E3F3-42E7-42EE-9F71-23049724FF27}"/>
              </a:ext>
            </a:extLst>
          </p:cNvPr>
          <p:cNvSpPr/>
          <p:nvPr/>
        </p:nvSpPr>
        <p:spPr>
          <a:xfrm>
            <a:off x="3003763" y="1651533"/>
            <a:ext cx="1610773" cy="1377908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Novelty?</a:t>
            </a:r>
            <a:endParaRPr lang="en-GB" sz="1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40A962-8953-418A-893F-D2AB2F3156F6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6704800" y="2340487"/>
            <a:ext cx="573169" cy="0"/>
          </a:xfrm>
          <a:prstGeom prst="straightConnector1">
            <a:avLst/>
          </a:prstGeom>
          <a:ln w="28575">
            <a:solidFill>
              <a:srgbClr val="2178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CF40BBF6-59F3-475B-9BC5-EBFB09AC6B07}"/>
              </a:ext>
            </a:extLst>
          </p:cNvPr>
          <p:cNvSpPr/>
          <p:nvPr/>
        </p:nvSpPr>
        <p:spPr>
          <a:xfrm>
            <a:off x="10555356" y="3448289"/>
            <a:ext cx="1568435" cy="1377908"/>
          </a:xfrm>
          <a:prstGeom prst="flowChartTermina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Opinion required?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B418FC-DD33-44A8-BC86-891E08241974}"/>
              </a:ext>
            </a:extLst>
          </p:cNvPr>
          <p:cNvSpPr/>
          <p:nvPr/>
        </p:nvSpPr>
        <p:spPr>
          <a:xfrm rot="5400000">
            <a:off x="150908" y="1500627"/>
            <a:ext cx="1377910" cy="167972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600" dirty="0"/>
              <a:t>Device under assessment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A029A46-88DB-444E-8ACB-BAEB62AD1202}"/>
              </a:ext>
            </a:extLst>
          </p:cNvPr>
          <p:cNvGrpSpPr/>
          <p:nvPr/>
        </p:nvGrpSpPr>
        <p:grpSpPr>
          <a:xfrm>
            <a:off x="1133" y="3448286"/>
            <a:ext cx="8888741" cy="3015223"/>
            <a:chOff x="1133" y="3448286"/>
            <a:chExt cx="8888741" cy="3015223"/>
          </a:xfrm>
        </p:grpSpPr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3F7073EE-92BD-E749-A242-E7958F6FF728}"/>
                </a:ext>
              </a:extLst>
            </p:cNvPr>
            <p:cNvSpPr/>
            <p:nvPr/>
          </p:nvSpPr>
          <p:spPr>
            <a:xfrm>
              <a:off x="1133" y="3448286"/>
              <a:ext cx="8888741" cy="3015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842BA6-E519-4964-97AA-3D417A545D04}"/>
                </a:ext>
              </a:extLst>
            </p:cNvPr>
            <p:cNvSpPr/>
            <p:nvPr/>
          </p:nvSpPr>
          <p:spPr>
            <a:xfrm rot="5400000">
              <a:off x="-663824" y="4114206"/>
              <a:ext cx="3015220" cy="1683385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AU" sz="1600"/>
                <a:t>Information from specific group/category of devices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491354C-C5E3-49D5-AEFB-7C7175AD5E3B}"/>
              </a:ext>
            </a:extLst>
          </p:cNvPr>
          <p:cNvSpPr txBox="1"/>
          <p:nvPr/>
        </p:nvSpPr>
        <p:spPr>
          <a:xfrm>
            <a:off x="1743668" y="2204882"/>
            <a:ext cx="1237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de-DE" sz="1600" noProof="0" dirty="0">
                <a:solidFill>
                  <a:srgbClr val="00B050"/>
                </a:solidFill>
              </a:rPr>
              <a:t>Criterion 1</a:t>
            </a:r>
            <a:endParaRPr lang="en-GB" sz="1600" noProof="0" dirty="0">
              <a:solidFill>
                <a:srgbClr val="00B050"/>
              </a:solidFill>
            </a:endParaRP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47C4FA22-34BD-4620-AD0E-4D956B4CE7E5}"/>
              </a:ext>
            </a:extLst>
          </p:cNvPr>
          <p:cNvCxnSpPr>
            <a:cxnSpLocks/>
            <a:stCxn id="8" idx="3"/>
            <a:endCxn id="20" idx="0"/>
          </p:cNvCxnSpPr>
          <p:nvPr/>
        </p:nvCxnSpPr>
        <p:spPr>
          <a:xfrm>
            <a:off x="8888742" y="2340487"/>
            <a:ext cx="2450832" cy="1107802"/>
          </a:xfrm>
          <a:prstGeom prst="bentConnector2">
            <a:avLst/>
          </a:prstGeom>
          <a:ln w="28575">
            <a:solidFill>
              <a:srgbClr val="2178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750174AA-7551-524C-9823-CA6805DB782B}"/>
              </a:ext>
            </a:extLst>
          </p:cNvPr>
          <p:cNvSpPr txBox="1"/>
          <p:nvPr/>
        </p:nvSpPr>
        <p:spPr>
          <a:xfrm>
            <a:off x="769935" y="1088371"/>
            <a:ext cx="1072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i="1" noProof="0" dirty="0"/>
              <a:t>Simplified flowchart: ‘No’ decision exits </a:t>
            </a:r>
            <a:r>
              <a:rPr lang="en-GB" i="1" u="sng" noProof="0" dirty="0"/>
              <a:t>not</a:t>
            </a:r>
            <a:r>
              <a:rPr lang="en-GB" i="1" noProof="0" dirty="0"/>
              <a:t> shown. A ‘</a:t>
            </a:r>
            <a:r>
              <a:rPr lang="en-GB" i="1" dirty="0"/>
              <a:t>n</a:t>
            </a:r>
            <a:r>
              <a:rPr lang="en-GB" i="1" noProof="0" dirty="0"/>
              <a:t>o’ exit at any point closes the respective criterion.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C15C90C2-FBE6-D54F-B2BE-4BA98F84873A}"/>
              </a:ext>
            </a:extLst>
          </p:cNvPr>
          <p:cNvSpPr txBox="1"/>
          <p:nvPr/>
        </p:nvSpPr>
        <p:spPr>
          <a:xfrm>
            <a:off x="8942202" y="1900109"/>
            <a:ext cx="302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1000" dirty="0"/>
              <a:t>Expert judgement based on clinical experience and taking uncertainties into account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754D29E-348B-4049-ADED-027E06449254}"/>
              </a:ext>
            </a:extLst>
          </p:cNvPr>
          <p:cNvGrpSpPr/>
          <p:nvPr/>
        </p:nvGrpSpPr>
        <p:grpSpPr>
          <a:xfrm>
            <a:off x="1743668" y="3448289"/>
            <a:ext cx="8811688" cy="1377908"/>
            <a:chOff x="1743668" y="3448289"/>
            <a:chExt cx="8811688" cy="137790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79A2A30-F703-4967-9CAE-7D8B00087F54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4614536" y="4137243"/>
              <a:ext cx="479491" cy="1"/>
            </a:xfrm>
            <a:prstGeom prst="straightConnector1">
              <a:avLst/>
            </a:prstGeom>
            <a:ln w="28575">
              <a:solidFill>
                <a:srgbClr val="2178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D1262E5-C887-4608-82B8-C9C2FF88F4D7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>
            <a:xfrm flipV="1">
              <a:off x="6704800" y="4137244"/>
              <a:ext cx="573169" cy="3927"/>
            </a:xfrm>
            <a:prstGeom prst="straightConnector1">
              <a:avLst/>
            </a:prstGeom>
            <a:ln w="28575">
              <a:solidFill>
                <a:srgbClr val="2178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6F5F50A0-F43F-4DE5-9AB0-C4DBD7FF4AA4}"/>
                </a:ext>
              </a:extLst>
            </p:cNvPr>
            <p:cNvSpPr/>
            <p:nvPr/>
          </p:nvSpPr>
          <p:spPr>
            <a:xfrm>
              <a:off x="3003763" y="3448289"/>
              <a:ext cx="1610773" cy="1377908"/>
            </a:xfrm>
            <a:prstGeom prst="flowChartProces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Information available?</a:t>
              </a:r>
              <a:endParaRPr lang="en-GB" sz="1400" dirty="0"/>
            </a:p>
          </p:txBody>
        </p:sp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41D42057-9B80-40AE-9519-4F9D59B91BB2}"/>
                </a:ext>
              </a:extLst>
            </p:cNvPr>
            <p:cNvSpPr/>
            <p:nvPr/>
          </p:nvSpPr>
          <p:spPr>
            <a:xfrm>
              <a:off x="5094027" y="3456144"/>
              <a:ext cx="1610773" cy="1370053"/>
            </a:xfrm>
            <a:prstGeom prst="flowChartProces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Information </a:t>
              </a:r>
              <a:r>
                <a:rPr lang="de-DE" sz="1400" i="1" u="sng" dirty="0"/>
                <a:t>reliable</a:t>
              </a:r>
              <a:r>
                <a:rPr lang="de-DE" sz="1400" dirty="0"/>
                <a:t>?</a:t>
              </a:r>
              <a:endParaRPr lang="en-GB" sz="1400" dirty="0"/>
            </a:p>
          </p:txBody>
        </p:sp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93B520F0-65E6-4DFB-A376-F485EE11AD39}"/>
                </a:ext>
              </a:extLst>
            </p:cNvPr>
            <p:cNvSpPr/>
            <p:nvPr/>
          </p:nvSpPr>
          <p:spPr>
            <a:xfrm>
              <a:off x="7277969" y="3448290"/>
              <a:ext cx="1610773" cy="1377907"/>
            </a:xfrm>
            <a:prstGeom prst="flowChartProces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Information </a:t>
              </a:r>
              <a:r>
                <a:rPr lang="de-DE" sz="1400" i="1" u="sng" dirty="0"/>
                <a:t>relevant</a:t>
              </a:r>
              <a:r>
                <a:rPr lang="de-DE" sz="1400" dirty="0"/>
                <a:t> for device under assessment?</a:t>
              </a:r>
              <a:endParaRPr lang="en-GB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DD90FE-2108-4F70-9C19-D8E721B64876}"/>
                </a:ext>
              </a:extLst>
            </p:cNvPr>
            <p:cNvSpPr txBox="1"/>
            <p:nvPr/>
          </p:nvSpPr>
          <p:spPr>
            <a:xfrm>
              <a:off x="1743668" y="4050958"/>
              <a:ext cx="1237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de-DE" sz="1600" noProof="0" dirty="0">
                  <a:solidFill>
                    <a:srgbClr val="FF7E79"/>
                  </a:solidFill>
                </a:rPr>
                <a:t>Criterion 2</a:t>
              </a:r>
              <a:endParaRPr lang="en-GB" sz="1600" noProof="0" dirty="0">
                <a:solidFill>
                  <a:srgbClr val="FF7E79"/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53AD4C9-C5DC-4DB8-A450-3DA76A4754E1}"/>
                </a:ext>
              </a:extLst>
            </p:cNvPr>
            <p:cNvCxnSpPr>
              <a:cxnSpLocks/>
              <a:stCxn id="16" idx="3"/>
              <a:endCxn id="20" idx="1"/>
            </p:cNvCxnSpPr>
            <p:nvPr/>
          </p:nvCxnSpPr>
          <p:spPr>
            <a:xfrm flipV="1">
              <a:off x="8888742" y="4137243"/>
              <a:ext cx="1666614" cy="1"/>
            </a:xfrm>
            <a:prstGeom prst="straightConnector1">
              <a:avLst/>
            </a:prstGeom>
            <a:ln w="28575">
              <a:solidFill>
                <a:srgbClr val="2178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5">
              <a:extLst>
                <a:ext uri="{FF2B5EF4-FFF2-40B4-BE49-F238E27FC236}">
                  <a16:creationId xmlns:a16="http://schemas.microsoft.com/office/drawing/2014/main" id="{45322F76-3DB6-864F-867B-6C10B60AD9AB}"/>
                </a:ext>
              </a:extLst>
            </p:cNvPr>
            <p:cNvSpPr txBox="1"/>
            <p:nvPr/>
          </p:nvSpPr>
          <p:spPr>
            <a:xfrm>
              <a:off x="4670478" y="3824868"/>
              <a:ext cx="60998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de-DE" sz="1000" noProof="0" dirty="0"/>
                <a:t>Yes</a:t>
              </a:r>
              <a:endParaRPr lang="en-GB" sz="1000" noProof="0" dirty="0"/>
            </a:p>
          </p:txBody>
        </p: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3DBED63F-362C-2C42-9A84-B4F2A4FE37E3}"/>
                </a:ext>
              </a:extLst>
            </p:cNvPr>
            <p:cNvSpPr txBox="1"/>
            <p:nvPr/>
          </p:nvSpPr>
          <p:spPr>
            <a:xfrm>
              <a:off x="6761662" y="3848111"/>
              <a:ext cx="60998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de-DE" sz="1000" noProof="0" dirty="0"/>
                <a:t>Yes</a:t>
              </a:r>
              <a:endParaRPr lang="en-GB" sz="1000" noProof="0" dirty="0"/>
            </a:p>
          </p:txBody>
        </p:sp>
        <p:sp>
          <p:nvSpPr>
            <p:cNvPr id="80" name="TextBox 6">
              <a:extLst>
                <a:ext uri="{FF2B5EF4-FFF2-40B4-BE49-F238E27FC236}">
                  <a16:creationId xmlns:a16="http://schemas.microsoft.com/office/drawing/2014/main" id="{089ACDC0-676E-0348-8B9B-0D2E5BBEDB00}"/>
                </a:ext>
              </a:extLst>
            </p:cNvPr>
            <p:cNvSpPr txBox="1"/>
            <p:nvPr/>
          </p:nvSpPr>
          <p:spPr>
            <a:xfrm>
              <a:off x="8902173" y="3832563"/>
              <a:ext cx="13194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n-GB" sz="1000" dirty="0"/>
                <a:t>Expert judgement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7453D08-D0AE-1249-90FF-CBAE8244744C}"/>
              </a:ext>
            </a:extLst>
          </p:cNvPr>
          <p:cNvGrpSpPr/>
          <p:nvPr/>
        </p:nvGrpSpPr>
        <p:grpSpPr>
          <a:xfrm>
            <a:off x="1743668" y="4826197"/>
            <a:ext cx="9595906" cy="1637310"/>
            <a:chOff x="1743668" y="4826197"/>
            <a:chExt cx="9595906" cy="1637310"/>
          </a:xfrm>
        </p:grpSpPr>
        <p:sp>
          <p:nvSpPr>
            <p:cNvPr id="17" name="Flowchart: Process 16">
              <a:extLst>
                <a:ext uri="{FF2B5EF4-FFF2-40B4-BE49-F238E27FC236}">
                  <a16:creationId xmlns:a16="http://schemas.microsoft.com/office/drawing/2014/main" id="{2FFB3407-5FAB-4624-9A21-4C6E02FDDF8C}"/>
                </a:ext>
              </a:extLst>
            </p:cNvPr>
            <p:cNvSpPr/>
            <p:nvPr/>
          </p:nvSpPr>
          <p:spPr>
            <a:xfrm>
              <a:off x="3003763" y="5085599"/>
              <a:ext cx="1610773" cy="1377908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Information available?</a:t>
              </a:r>
              <a:endParaRPr lang="en-GB" sz="1400" dirty="0"/>
            </a:p>
          </p:txBody>
        </p:sp>
        <p:sp>
          <p:nvSpPr>
            <p:cNvPr id="18" name="Flowchart: Process 17">
              <a:extLst>
                <a:ext uri="{FF2B5EF4-FFF2-40B4-BE49-F238E27FC236}">
                  <a16:creationId xmlns:a16="http://schemas.microsoft.com/office/drawing/2014/main" id="{72BAC358-12B9-4AC7-A8DB-A7BA4CD4F9CD}"/>
                </a:ext>
              </a:extLst>
            </p:cNvPr>
            <p:cNvSpPr/>
            <p:nvPr/>
          </p:nvSpPr>
          <p:spPr>
            <a:xfrm>
              <a:off x="7277968" y="5085599"/>
              <a:ext cx="1610773" cy="1377908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Information </a:t>
              </a:r>
              <a:r>
                <a:rPr lang="de-DE" sz="1400" i="1" u="sng" dirty="0"/>
                <a:t>relevant</a:t>
              </a:r>
              <a:r>
                <a:rPr lang="de-DE" sz="1400" i="1" dirty="0"/>
                <a:t> </a:t>
              </a:r>
              <a:r>
                <a:rPr lang="de-DE" sz="1400" dirty="0"/>
                <a:t>for device under assessment?</a:t>
              </a:r>
              <a:endParaRPr lang="en-GB" sz="1400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F7A7BC6-042F-440D-9F59-1ED041422259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4614536" y="5774553"/>
              <a:ext cx="2663432" cy="0"/>
            </a:xfrm>
            <a:prstGeom prst="straightConnector1">
              <a:avLst/>
            </a:prstGeom>
            <a:ln w="28575">
              <a:solidFill>
                <a:srgbClr val="2178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327E2A-C0B0-4865-A056-35CF8AB2D819}"/>
                </a:ext>
              </a:extLst>
            </p:cNvPr>
            <p:cNvSpPr txBox="1"/>
            <p:nvPr/>
          </p:nvSpPr>
          <p:spPr>
            <a:xfrm>
              <a:off x="1743668" y="5594927"/>
              <a:ext cx="1237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de-DE" sz="1600" noProof="0" dirty="0">
                  <a:solidFill>
                    <a:schemeClr val="accent5">
                      <a:lumMod val="75000"/>
                    </a:schemeClr>
                  </a:solidFill>
                </a:rPr>
                <a:t>Criterion 3</a:t>
              </a:r>
              <a:endParaRPr lang="en-GB" sz="1600" noProof="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AF78C4E7-FAF1-43B6-9ECC-DE625C188ED9}"/>
                </a:ext>
              </a:extLst>
            </p:cNvPr>
            <p:cNvCxnSpPr>
              <a:cxnSpLocks/>
              <a:stCxn id="18" idx="3"/>
              <a:endCxn id="20" idx="2"/>
            </p:cNvCxnSpPr>
            <p:nvPr/>
          </p:nvCxnSpPr>
          <p:spPr>
            <a:xfrm flipV="1">
              <a:off x="8888741" y="4826197"/>
              <a:ext cx="2450833" cy="948356"/>
            </a:xfrm>
            <a:prstGeom prst="bentConnector2">
              <a:avLst/>
            </a:prstGeom>
            <a:ln w="28575">
              <a:solidFill>
                <a:srgbClr val="2178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829B40AF-20C6-4E43-B7DD-257A7DB0242B}"/>
                </a:ext>
              </a:extLst>
            </p:cNvPr>
            <p:cNvSpPr txBox="1"/>
            <p:nvPr/>
          </p:nvSpPr>
          <p:spPr>
            <a:xfrm>
              <a:off x="5651068" y="5520637"/>
              <a:ext cx="60998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de-DE" sz="1000" noProof="0" dirty="0"/>
                <a:t>Yes</a:t>
              </a:r>
              <a:endParaRPr lang="en-GB" sz="1000" noProof="0" dirty="0"/>
            </a:p>
          </p:txBody>
        </p:sp>
        <p:sp>
          <p:nvSpPr>
            <p:cNvPr id="81" name="TextBox 6">
              <a:extLst>
                <a:ext uri="{FF2B5EF4-FFF2-40B4-BE49-F238E27FC236}">
                  <a16:creationId xmlns:a16="http://schemas.microsoft.com/office/drawing/2014/main" id="{FA61C31C-0398-194C-B0E6-0D63CD321C04}"/>
                </a:ext>
              </a:extLst>
            </p:cNvPr>
            <p:cNvSpPr txBox="1"/>
            <p:nvPr/>
          </p:nvSpPr>
          <p:spPr>
            <a:xfrm>
              <a:off x="8888740" y="5524404"/>
              <a:ext cx="13194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n-GB" sz="1000" dirty="0"/>
                <a:t>Expert judgement</a:t>
              </a:r>
            </a:p>
          </p:txBody>
        </p:sp>
      </p:grpSp>
      <p:pic>
        <p:nvPicPr>
          <p:cNvPr id="38" name="Audio Recording 23 Oct 2020 at 18:44:30" descr="Audio Recording 23 Oct 2020 at 18:44:30">
            <a:hlinkClick r:id="" action="ppaction://media"/>
            <a:extLst>
              <a:ext uri="{FF2B5EF4-FFF2-40B4-BE49-F238E27FC236}">
                <a16:creationId xmlns:a16="http://schemas.microsoft.com/office/drawing/2014/main" id="{B99D2BDA-8693-8D43-A895-C73E389F47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56136" y="-11079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48"/>
    </mc:Choice>
    <mc:Fallback xmlns="">
      <p:transition spd="slow" advTm="110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38"/>
        <p14:stopEvt time="108720" objId="38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90F089-237E-4540-9967-6B37A944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46" y="125129"/>
            <a:ext cx="4983510" cy="1537974"/>
          </a:xfrm>
        </p:spPr>
        <p:txBody>
          <a:bodyPr/>
          <a:lstStyle/>
          <a:p>
            <a:r>
              <a:rPr lang="en-GB" dirty="0"/>
              <a:t>Mandatory documentation</a:t>
            </a:r>
            <a:br>
              <a:rPr lang="en-GB" dirty="0"/>
            </a:br>
            <a:r>
              <a:rPr lang="en-GB" dirty="0"/>
              <a:t>of screening decision</a:t>
            </a:r>
            <a:endParaRPr lang="en-GB" i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FF46BFD-8ABE-1541-AE69-6CE9175CA481}"/>
              </a:ext>
            </a:extLst>
          </p:cNvPr>
          <p:cNvSpPr/>
          <p:nvPr/>
        </p:nvSpPr>
        <p:spPr>
          <a:xfrm>
            <a:off x="217911" y="2806468"/>
            <a:ext cx="5178055" cy="37704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5CF243-0205-734D-9458-88C39AE12B51}"/>
              </a:ext>
            </a:extLst>
          </p:cNvPr>
          <p:cNvSpPr txBox="1"/>
          <p:nvPr/>
        </p:nvSpPr>
        <p:spPr>
          <a:xfrm>
            <a:off x="140068" y="2320765"/>
            <a:ext cx="517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2400" noProof="0" dirty="0"/>
              <a:t>Expert panel template for CECP</a:t>
            </a:r>
            <a:endParaRPr lang="en-GB" sz="2400" noProof="0" dirty="0">
              <a:solidFill>
                <a:srgbClr val="FF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8B29807-AA6B-F04B-A836-A8EF8BD776A3}"/>
              </a:ext>
            </a:extLst>
          </p:cNvPr>
          <p:cNvSpPr/>
          <p:nvPr/>
        </p:nvSpPr>
        <p:spPr>
          <a:xfrm>
            <a:off x="359680" y="3173902"/>
            <a:ext cx="4880874" cy="1244610"/>
          </a:xfrm>
          <a:prstGeom prst="rect">
            <a:avLst/>
          </a:prstGeom>
          <a:solidFill>
            <a:schemeClr val="tx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Part 1 Decision whether opinion required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Summary table to be completed </a:t>
            </a:r>
            <a:br>
              <a:rPr lang="en-GB" dirty="0"/>
            </a:br>
            <a:r>
              <a:rPr lang="en-GB" dirty="0"/>
              <a:t>by </a:t>
            </a:r>
            <a:r>
              <a:rPr lang="en-GB" b="1" dirty="0"/>
              <a:t>screening experts</a:t>
            </a:r>
          </a:p>
          <a:p>
            <a:r>
              <a:rPr lang="en-GB" b="1" dirty="0">
                <a:solidFill>
                  <a:srgbClr val="FFFF00"/>
                </a:solidFill>
              </a:rPr>
              <a:t>MANDATORY REQUIREMENT </a:t>
            </a:r>
            <a:endParaRPr lang="en-GB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483D9E-8720-A445-8735-64900CF1E34A}"/>
              </a:ext>
            </a:extLst>
          </p:cNvPr>
          <p:cNvSpPr/>
          <p:nvPr/>
        </p:nvSpPr>
        <p:spPr>
          <a:xfrm>
            <a:off x="359680" y="4785946"/>
            <a:ext cx="4880874" cy="12446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Part 2: Scientific Opinion</a:t>
            </a:r>
          </a:p>
          <a:p>
            <a:r>
              <a:rPr lang="en-GB" dirty="0"/>
              <a:t>Template to be completed by </a:t>
            </a:r>
            <a:r>
              <a:rPr lang="en-GB" b="1" dirty="0"/>
              <a:t>thematic experts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419DB0-706C-9D42-A00C-73A3F4E86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53" y="284673"/>
            <a:ext cx="6023747" cy="4739715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EE008B9-F6AE-B445-B372-78EA670E0D3B}"/>
              </a:ext>
            </a:extLst>
          </p:cNvPr>
          <p:cNvCxnSpPr>
            <a:cxnSpLocks/>
          </p:cNvCxnSpPr>
          <p:nvPr/>
        </p:nvCxnSpPr>
        <p:spPr>
          <a:xfrm flipV="1">
            <a:off x="5240554" y="3780148"/>
            <a:ext cx="927699" cy="1605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7E61EE7-02C2-5545-AACF-4E734E89F552}"/>
              </a:ext>
            </a:extLst>
          </p:cNvPr>
          <p:cNvSpPr/>
          <p:nvPr/>
        </p:nvSpPr>
        <p:spPr>
          <a:xfrm>
            <a:off x="6168253" y="3582955"/>
            <a:ext cx="5933551" cy="104502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Audio Recording 23 Oct 2020 at 18:55:46" descr="Audio Recording 23 Oct 2020 at 18:55:46">
            <a:hlinkClick r:id="" action="ppaction://media"/>
            <a:extLst>
              <a:ext uri="{FF2B5EF4-FFF2-40B4-BE49-F238E27FC236}">
                <a16:creationId xmlns:a16="http://schemas.microsoft.com/office/drawing/2014/main" id="{48C54D5B-985A-7747-AEFE-ECDE3E644C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-10331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59"/>
    </mc:Choice>
    <mc:Fallback xmlns="">
      <p:transition spd="slow" advTm="142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10"/>
        <p14:stopEvt time="141414" objId="1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422787" y="49971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-422787" y="126837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422787" y="203444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-422787" y="28031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-422787" y="35538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54640" y="466334"/>
            <a:ext cx="584790" cy="5847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254640" y="1231293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265272" y="1996252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233272" y="2759399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1233272" y="3524358"/>
            <a:ext cx="584790" cy="584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829340" y="-9"/>
            <a:ext cx="10632" cy="685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5"/>
          <p:cNvSpPr txBox="1">
            <a:spLocks/>
          </p:cNvSpPr>
          <p:nvPr/>
        </p:nvSpPr>
        <p:spPr>
          <a:xfrm>
            <a:off x="2025501" y="546893"/>
            <a:ext cx="5391299" cy="438429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Background and introduction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025501" y="2905010"/>
            <a:ext cx="6630820" cy="337817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Criterion 3: significantly increased incidents 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025501" y="1323423"/>
            <a:ext cx="6295539" cy="42268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Criterion 1: novelty and resulting impacts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25501" y="2055595"/>
            <a:ext cx="6826399" cy="49047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Criterion 2: scientifically valid health concerns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025500" y="3645189"/>
            <a:ext cx="9901107" cy="350009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 assessment and available tools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Audio Recording 23 Oct 2020 at 16:56:50" descr="Audio Recording 23 Oct 2020 at 16:56:50">
            <a:hlinkClick r:id="" action="ppaction://media"/>
            <a:extLst>
              <a:ext uri="{FF2B5EF4-FFF2-40B4-BE49-F238E27FC236}">
                <a16:creationId xmlns:a16="http://schemas.microsoft.com/office/drawing/2014/main" id="{AAE3A3E7-BA49-E346-B0CB-9B27F771C3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9620" y="-11222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8"/>
    </mc:Choice>
    <mc:Fallback xmlns="">
      <p:transition spd="slow" advTm="6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" objId="2"/>
        <p14:stopEvt time="4988" objId="2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A47A35-53FE-4670-BBF2-4A7E0AE72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416" y="1074218"/>
            <a:ext cx="3467584" cy="289600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C41E8D-93D8-46C4-BACA-11513D9EF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197" y="1360068"/>
            <a:ext cx="10267462" cy="498797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/>
              <a:t>Screening experts will receive an email with the following: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0070C0"/>
                </a:solidFill>
              </a:rPr>
              <a:t>Navigation guide </a:t>
            </a:r>
            <a:r>
              <a:rPr lang="en-GB" sz="2000" dirty="0"/>
              <a:t>to the screening decision: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Outlining a step-by-step approach regarding practical aspects</a:t>
            </a:r>
            <a:br>
              <a:rPr lang="en-GB" sz="1600" dirty="0"/>
            </a:br>
            <a:r>
              <a:rPr lang="en-GB" sz="1600" dirty="0"/>
              <a:t>and key elements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Assessment Matrix: novelty versus severity of impact 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Decision Matrix: likelihood of opinion requirement</a:t>
            </a:r>
            <a:endParaRPr lang="en-GB" sz="1800" dirty="0"/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0070C0"/>
                </a:solidFill>
              </a:rPr>
              <a:t>Commission Guidance Document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0070C0"/>
                </a:solidFill>
              </a:rPr>
              <a:t>Template for expert decision and opinion</a:t>
            </a:r>
            <a:r>
              <a:rPr lang="en-GB" sz="2000" dirty="0"/>
              <a:t>, with administrative details and two parts to be completed by experts:</a:t>
            </a:r>
          </a:p>
          <a:p>
            <a:pPr lvl="1">
              <a:spcAft>
                <a:spcPts val="600"/>
              </a:spcAft>
            </a:pPr>
            <a:r>
              <a:rPr lang="en-GB" sz="1800" b="1" i="1" dirty="0"/>
              <a:t>Screening experts: </a:t>
            </a:r>
            <a:r>
              <a:rPr lang="en-GB" sz="1800" dirty="0"/>
              <a:t>summary table for documenting the assessment of the three criteria</a:t>
            </a:r>
          </a:p>
          <a:p>
            <a:pPr lvl="1">
              <a:spcAft>
                <a:spcPts val="600"/>
              </a:spcAft>
            </a:pPr>
            <a:r>
              <a:rPr lang="en-GB" sz="1800" dirty="0"/>
              <a:t>In case an opinion is required, the template will be passed on to the thematic panels, </a:t>
            </a:r>
            <a:br>
              <a:rPr lang="en-GB" sz="1800" dirty="0"/>
            </a:br>
            <a:r>
              <a:rPr lang="en-GB" sz="1800" dirty="0"/>
              <a:t>informing about the reasons as to why an opinion is required. </a:t>
            </a:r>
          </a:p>
          <a:p>
            <a:pPr lvl="1">
              <a:spcAft>
                <a:spcPts val="600"/>
              </a:spcAft>
            </a:pPr>
            <a:r>
              <a:rPr lang="en-GB" sz="1800" b="1" i="1" dirty="0"/>
              <a:t>Experts in the thematic panel </a:t>
            </a:r>
            <a:r>
              <a:rPr lang="en-GB" sz="1800" dirty="0"/>
              <a:t>will then complete the second part (scientific opinion)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B98AB1-3526-47A9-B26A-C28EB357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82" y="546100"/>
            <a:ext cx="10263893" cy="601927"/>
          </a:xfrm>
        </p:spPr>
        <p:txBody>
          <a:bodyPr/>
          <a:lstStyle/>
          <a:p>
            <a:r>
              <a:rPr lang="en-GB"/>
              <a:t>Navigation guide for the screening step</a:t>
            </a:r>
          </a:p>
        </p:txBody>
      </p:sp>
      <p:pic>
        <p:nvPicPr>
          <p:cNvPr id="5" name="Audio Recording 23 Oct 2020 at 18:57:19" descr="Audio Recording 23 Oct 2020 at 18:57:19">
            <a:hlinkClick r:id="" action="ppaction://media"/>
            <a:extLst>
              <a:ext uri="{FF2B5EF4-FFF2-40B4-BE49-F238E27FC236}">
                <a16:creationId xmlns:a16="http://schemas.microsoft.com/office/drawing/2014/main" id="{E05EAFE3-D6D6-0247-8281-FE80AFC131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-10464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94"/>
    </mc:Choice>
    <mc:Fallback xmlns="">
      <p:transition spd="slow" advTm="69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5"/>
        <p14:stopEvt time="65917" objId="5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937000"/>
            <a:ext cx="10889439" cy="1843971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5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Icons from Freepik.com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9" y="4043693"/>
            <a:ext cx="1023496" cy="358097"/>
          </a:xfrm>
          <a:prstGeom prst="rect">
            <a:avLst/>
          </a:prstGeom>
        </p:spPr>
      </p:pic>
      <p:pic>
        <p:nvPicPr>
          <p:cNvPr id="4" name="Audio Recording 23 Oct 2020 at 18:57:43" descr="Audio Recording 23 Oct 2020 at 18:57:43">
            <a:hlinkClick r:id="" action="ppaction://media"/>
            <a:extLst>
              <a:ext uri="{FF2B5EF4-FFF2-40B4-BE49-F238E27FC236}">
                <a16:creationId xmlns:a16="http://schemas.microsoft.com/office/drawing/2014/main" id="{F4CCD33F-1F92-234B-A36B-D644486DDA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48761" y="-12647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1"/>
    </mc:Choice>
    <mc:Fallback xmlns="">
      <p:transition spd="slow" advTm="15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" objId="4"/>
        <p14:stopEvt time="5353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23"/>
          <p:cNvSpPr/>
          <p:nvPr/>
        </p:nvSpPr>
        <p:spPr bwMode="auto">
          <a:xfrm>
            <a:off x="7854714" y="48278"/>
            <a:ext cx="4337286" cy="6260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4233"/>
            <a:r>
              <a:rPr lang="en-GB" sz="2400" dirty="0">
                <a:solidFill>
                  <a:schemeClr val="accent2"/>
                </a:solidFill>
                <a:latin typeface="+mj-lt"/>
                <a:ea typeface="ＭＳ Ｐゴシック" charset="0"/>
                <a:cs typeface="Calibri"/>
              </a:rPr>
              <a:t>	</a:t>
            </a:r>
          </a:p>
          <a:p>
            <a:pPr marL="4233"/>
            <a:endParaRPr lang="en-GB" sz="2400" dirty="0">
              <a:solidFill>
                <a:schemeClr val="accent2"/>
              </a:solidFill>
              <a:latin typeface="+mj-lt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+mj-lt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+mj-lt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+mj-lt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+mj-lt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+mj-lt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+mj-lt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+mj-lt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+mj-lt"/>
              <a:ea typeface="ＭＳ Ｐゴシック" charset="0"/>
              <a:cs typeface="Calibri"/>
            </a:endParaRPr>
          </a:p>
        </p:txBody>
      </p:sp>
      <p:sp>
        <p:nvSpPr>
          <p:cNvPr id="3" name="Rechteck 5"/>
          <p:cNvSpPr/>
          <p:nvPr/>
        </p:nvSpPr>
        <p:spPr bwMode="auto">
          <a:xfrm>
            <a:off x="1707977" y="48276"/>
            <a:ext cx="6362905" cy="62603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4233"/>
            <a:r>
              <a:rPr lang="en-GB" sz="2400" dirty="0">
                <a:solidFill>
                  <a:schemeClr val="accent2"/>
                </a:solidFill>
                <a:latin typeface="Calibri"/>
                <a:ea typeface="ＭＳ Ｐゴシック" charset="0"/>
                <a:cs typeface="Calibri"/>
              </a:rPr>
              <a:t>	</a:t>
            </a:r>
          </a:p>
          <a:p>
            <a:pPr marL="4233"/>
            <a:endParaRPr lang="en-GB" sz="2400" dirty="0">
              <a:solidFill>
                <a:schemeClr val="accent2"/>
              </a:solidFill>
              <a:latin typeface="Calibri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Calibri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Calibri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Calibri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Calibri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Calibri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Calibri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Calibri"/>
              <a:ea typeface="ＭＳ Ｐゴシック" charset="0"/>
              <a:cs typeface="Calibri"/>
            </a:endParaRPr>
          </a:p>
          <a:p>
            <a:pPr marL="4233"/>
            <a:endParaRPr lang="en-GB" sz="2400" dirty="0">
              <a:solidFill>
                <a:schemeClr val="accent2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4" name="Straight Connector 4"/>
          <p:cNvCxnSpPr>
            <a:cxnSpLocks/>
          </p:cNvCxnSpPr>
          <p:nvPr/>
        </p:nvCxnSpPr>
        <p:spPr bwMode="auto">
          <a:xfrm>
            <a:off x="1707977" y="1827639"/>
            <a:ext cx="10108237" cy="1"/>
          </a:xfrm>
          <a:prstGeom prst="line">
            <a:avLst/>
          </a:prstGeom>
          <a:noFill/>
          <a:ln w="3302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6" name="TextBox 93"/>
          <p:cNvSpPr txBox="1"/>
          <p:nvPr/>
        </p:nvSpPr>
        <p:spPr>
          <a:xfrm>
            <a:off x="3955983" y="121160"/>
            <a:ext cx="3778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Pre-market space</a:t>
            </a:r>
          </a:p>
        </p:txBody>
      </p:sp>
      <p:sp>
        <p:nvSpPr>
          <p:cNvPr id="17" name="TextBox 94"/>
          <p:cNvSpPr txBox="1"/>
          <p:nvPr/>
        </p:nvSpPr>
        <p:spPr>
          <a:xfrm>
            <a:off x="8421644" y="121159"/>
            <a:ext cx="3600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Post-market space</a:t>
            </a: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84" y="611325"/>
            <a:ext cx="884151" cy="623060"/>
          </a:xfrm>
          <a:prstGeom prst="rect">
            <a:avLst/>
          </a:prstGeom>
          <a:noFill/>
        </p:spPr>
      </p:pic>
      <p:sp>
        <p:nvSpPr>
          <p:cNvPr id="26" name="Textfeld 20"/>
          <p:cNvSpPr txBox="1"/>
          <p:nvPr/>
        </p:nvSpPr>
        <p:spPr>
          <a:xfrm>
            <a:off x="9189042" y="3102742"/>
            <a:ext cx="18533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600" b="1" i="1" dirty="0">
              <a:latin typeface="+mj-lt"/>
              <a:cs typeface="Calibri"/>
            </a:endParaRPr>
          </a:p>
          <a:p>
            <a:r>
              <a:rPr lang="en-GB" sz="1600" b="1" i="1" dirty="0">
                <a:latin typeface="+mj-lt"/>
                <a:cs typeface="Calibri"/>
              </a:rPr>
              <a:t>Post-market </a:t>
            </a:r>
            <a:br>
              <a:rPr lang="en-GB" sz="1600" b="1" i="1" dirty="0">
                <a:latin typeface="+mj-lt"/>
                <a:cs typeface="Calibri"/>
              </a:rPr>
            </a:br>
            <a:r>
              <a:rPr lang="en-GB" sz="1600" b="1" i="1" dirty="0">
                <a:latin typeface="+mj-lt"/>
                <a:cs typeface="Calibri"/>
              </a:rPr>
              <a:t>clinical follow-up</a:t>
            </a:r>
          </a:p>
          <a:p>
            <a:endParaRPr lang="en-GB" sz="1600" b="1" i="1" dirty="0">
              <a:latin typeface="+mj-lt"/>
              <a:cs typeface="Calibri"/>
            </a:endParaRPr>
          </a:p>
          <a:p>
            <a:r>
              <a:rPr lang="en-GB" sz="1600" b="1" i="1" dirty="0">
                <a:latin typeface="+mj-lt"/>
                <a:cs typeface="Calibri"/>
              </a:rPr>
              <a:t>Post-market</a:t>
            </a:r>
            <a:br>
              <a:rPr lang="en-GB" sz="1600" b="1" i="1" dirty="0">
                <a:latin typeface="+mj-lt"/>
                <a:cs typeface="Calibri"/>
              </a:rPr>
            </a:br>
            <a:r>
              <a:rPr lang="en-GB" sz="1600" b="1" i="1" dirty="0">
                <a:latin typeface="+mj-lt"/>
                <a:cs typeface="Calibri"/>
              </a:rPr>
              <a:t>surveillance</a:t>
            </a:r>
          </a:p>
          <a:p>
            <a:endParaRPr lang="en-GB" sz="1600" b="1" i="1" dirty="0">
              <a:latin typeface="+mj-lt"/>
              <a:cs typeface="Calibri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0790DDA-A17C-044A-9596-8FEF9EB63950}"/>
              </a:ext>
            </a:extLst>
          </p:cNvPr>
          <p:cNvSpPr txBox="1"/>
          <p:nvPr/>
        </p:nvSpPr>
        <p:spPr>
          <a:xfrm>
            <a:off x="112667" y="238283"/>
            <a:ext cx="1514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When do</a:t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expert </a:t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panels</a:t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come </a:t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into play?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84AFB0E-3AEB-E74E-AF8F-57936F4A2BF1}"/>
              </a:ext>
            </a:extLst>
          </p:cNvPr>
          <p:cNvGrpSpPr/>
          <p:nvPr/>
        </p:nvGrpSpPr>
        <p:grpSpPr>
          <a:xfrm>
            <a:off x="5025825" y="1009394"/>
            <a:ext cx="1384223" cy="4572772"/>
            <a:chOff x="5025825" y="1009394"/>
            <a:chExt cx="1384223" cy="4572772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EFFD6C6B-FE04-F14A-B168-003D25B52CD0}"/>
                </a:ext>
              </a:extLst>
            </p:cNvPr>
            <p:cNvGrpSpPr/>
            <p:nvPr/>
          </p:nvGrpSpPr>
          <p:grpSpPr>
            <a:xfrm>
              <a:off x="5025825" y="2336137"/>
              <a:ext cx="1316640" cy="3246029"/>
              <a:chOff x="5025825" y="2336137"/>
              <a:chExt cx="1316640" cy="324602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3EA3567-020A-4D08-AF21-06EE7414F348}"/>
                  </a:ext>
                </a:extLst>
              </p:cNvPr>
              <p:cNvSpPr/>
              <p:nvPr/>
            </p:nvSpPr>
            <p:spPr>
              <a:xfrm>
                <a:off x="5025825" y="2336137"/>
                <a:ext cx="1316640" cy="165759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Scientific opinion on CEAR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CA4ACF9-DD7A-4398-AC9B-CA63ECB25CB5}"/>
                  </a:ext>
                </a:extLst>
              </p:cNvPr>
              <p:cNvSpPr/>
              <p:nvPr/>
            </p:nvSpPr>
            <p:spPr>
              <a:xfrm>
                <a:off x="5025825" y="3993732"/>
                <a:ext cx="1316640" cy="158843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3CAB76D-AC7D-FD44-994D-33D11CD3FB17}"/>
                </a:ext>
              </a:extLst>
            </p:cNvPr>
            <p:cNvGrpSpPr/>
            <p:nvPr/>
          </p:nvGrpSpPr>
          <p:grpSpPr>
            <a:xfrm>
              <a:off x="5316914" y="1009394"/>
              <a:ext cx="1093134" cy="1129148"/>
              <a:chOff x="5316914" y="1009394"/>
              <a:chExt cx="1093134" cy="112914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81705B7-347D-40BE-953E-4BE35A607E88}"/>
                  </a:ext>
                </a:extLst>
              </p:cNvPr>
              <p:cNvSpPr/>
              <p:nvPr/>
            </p:nvSpPr>
            <p:spPr bwMode="auto">
              <a:xfrm>
                <a:off x="5352417" y="1568731"/>
                <a:ext cx="602557" cy="56981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57150">
                <a:solidFill>
                  <a:schemeClr val="bg1"/>
                </a:solidFill>
              </a:ln>
              <a:effectLst/>
            </p:spPr>
            <p:txBody>
              <a:bodyPr vert="horz" wrap="squar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233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FFD624"/>
                  </a:solidFill>
                  <a:latin typeface="+mj-lt"/>
                  <a:ea typeface="ＭＳ Ｐゴシック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1B2882-A37B-404B-9A30-C843C215E4A0}"/>
                  </a:ext>
                </a:extLst>
              </p:cNvPr>
              <p:cNvSpPr txBox="1"/>
              <p:nvPr/>
            </p:nvSpPr>
            <p:spPr>
              <a:xfrm>
                <a:off x="5316914" y="1009394"/>
                <a:ext cx="10931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de-DE" sz="1400" noProof="0" dirty="0"/>
                  <a:t>Expert Panels</a:t>
                </a:r>
                <a:endParaRPr lang="en-GB" sz="1400" noProof="0" dirty="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5654FA-66C6-4C49-9CBC-53ECF5FE9370}"/>
              </a:ext>
            </a:extLst>
          </p:cNvPr>
          <p:cNvSpPr txBox="1"/>
          <p:nvPr/>
        </p:nvSpPr>
        <p:spPr>
          <a:xfrm>
            <a:off x="3148724" y="3043954"/>
            <a:ext cx="650138" cy="70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/>
              <a:buChar char="•"/>
            </a:pPr>
            <a:endParaRPr lang="en-GB" sz="2400" noProof="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84E4C70-F823-3D46-9E07-20BFAD01E1BC}"/>
              </a:ext>
            </a:extLst>
          </p:cNvPr>
          <p:cNvGrpSpPr/>
          <p:nvPr/>
        </p:nvGrpSpPr>
        <p:grpSpPr>
          <a:xfrm>
            <a:off x="3418050" y="1199325"/>
            <a:ext cx="1450676" cy="4382843"/>
            <a:chOff x="3418050" y="1199325"/>
            <a:chExt cx="1450676" cy="4382843"/>
          </a:xfrm>
        </p:grpSpPr>
        <p:sp>
          <p:nvSpPr>
            <p:cNvPr id="20" name="Oval 19"/>
            <p:cNvSpPr/>
            <p:nvPr/>
          </p:nvSpPr>
          <p:spPr bwMode="auto">
            <a:xfrm>
              <a:off x="3837930" y="1571079"/>
              <a:ext cx="602557" cy="569811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bg1"/>
              </a:solidFill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marL="4233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FFD624"/>
                </a:solidFill>
                <a:latin typeface="+mj-lt"/>
                <a:ea typeface="ＭＳ Ｐゴシック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FB03C2-6C26-44F5-883A-A15BFF4E8D4E}"/>
                </a:ext>
              </a:extLst>
            </p:cNvPr>
            <p:cNvSpPr txBox="1"/>
            <p:nvPr/>
          </p:nvSpPr>
          <p:spPr>
            <a:xfrm>
              <a:off x="3638720" y="1199325"/>
              <a:ext cx="12021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de-DE" sz="1100" noProof="0" dirty="0"/>
                <a:t>Notified Body</a:t>
              </a:r>
              <a:endParaRPr lang="en-GB" sz="1100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8A398D-FD36-406C-BC9C-F91F46723A25}"/>
                </a:ext>
              </a:extLst>
            </p:cNvPr>
            <p:cNvSpPr/>
            <p:nvPr/>
          </p:nvSpPr>
          <p:spPr>
            <a:xfrm>
              <a:off x="3418050" y="2336139"/>
              <a:ext cx="1450676" cy="324602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5EE952-7041-412D-97FE-516BEF561A96}"/>
                </a:ext>
              </a:extLst>
            </p:cNvPr>
            <p:cNvSpPr/>
            <p:nvPr/>
          </p:nvSpPr>
          <p:spPr>
            <a:xfrm>
              <a:off x="3520781" y="2976536"/>
              <a:ext cx="1216825" cy="2071493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200" dirty="0"/>
                <a:t>Clinical evaluation assessment report (CEAR)</a:t>
              </a:r>
              <a:endParaRPr lang="en-GB" sz="1200" dirty="0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D29AE12A-9072-3648-85CC-06230D8AE5FC}"/>
                </a:ext>
              </a:extLst>
            </p:cNvPr>
            <p:cNvSpPr txBox="1"/>
            <p:nvPr/>
          </p:nvSpPr>
          <p:spPr>
            <a:xfrm>
              <a:off x="3454340" y="2459214"/>
              <a:ext cx="1399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n-GB" sz="1200" dirty="0">
                  <a:solidFill>
                    <a:schemeClr val="bg1"/>
                  </a:solidFill>
                </a:rPr>
                <a:t>Conformity assessment</a:t>
              </a:r>
              <a:endParaRPr lang="en-GB" sz="1200" noProof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ED47170-C2B1-A340-902E-93ABDE6841DF}"/>
              </a:ext>
            </a:extLst>
          </p:cNvPr>
          <p:cNvGrpSpPr/>
          <p:nvPr/>
        </p:nvGrpSpPr>
        <p:grpSpPr>
          <a:xfrm>
            <a:off x="1747409" y="1199325"/>
            <a:ext cx="1562298" cy="4382843"/>
            <a:chOff x="1747409" y="1199325"/>
            <a:chExt cx="1562298" cy="4382843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7F6F297D-3C45-FC4F-B91A-7C9E474C59D9}"/>
                </a:ext>
              </a:extLst>
            </p:cNvPr>
            <p:cNvGrpSpPr/>
            <p:nvPr/>
          </p:nvGrpSpPr>
          <p:grpSpPr>
            <a:xfrm>
              <a:off x="1784920" y="1199325"/>
              <a:ext cx="1488497" cy="4382843"/>
              <a:chOff x="1784920" y="1199325"/>
              <a:chExt cx="1488497" cy="438284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C81850-0F55-3F43-9D01-EB844ADBFF94}"/>
                  </a:ext>
                </a:extLst>
              </p:cNvPr>
              <p:cNvSpPr/>
              <p:nvPr/>
            </p:nvSpPr>
            <p:spPr bwMode="auto">
              <a:xfrm>
                <a:off x="2024403" y="1585471"/>
                <a:ext cx="602557" cy="56981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bg1"/>
                </a:solidFill>
              </a:ln>
              <a:effectLst/>
            </p:spPr>
            <p:txBody>
              <a:bodyPr vert="horz" wrap="squar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233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FFD624"/>
                  </a:solidFill>
                  <a:latin typeface="+mj-lt"/>
                  <a:ea typeface="ＭＳ Ｐゴシック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BC5452E1-396C-D14A-A852-BF97B504E641}"/>
                  </a:ext>
                </a:extLst>
              </p:cNvPr>
              <p:cNvSpPr txBox="1"/>
              <p:nvPr/>
            </p:nvSpPr>
            <p:spPr>
              <a:xfrm>
                <a:off x="1825193" y="1199325"/>
                <a:ext cx="12021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buClr>
                    <a:schemeClr val="accent5"/>
                  </a:buClr>
                  <a:defRPr sz="1100"/>
                </a:lvl1pPr>
              </a:lstStyle>
              <a:p>
                <a:r>
                  <a:rPr lang="de-DE" dirty="0" err="1"/>
                  <a:t>Manufacturer</a:t>
                </a:r>
                <a:endParaRPr lang="en-GB" dirty="0"/>
              </a:p>
            </p:txBody>
          </p:sp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428B2BD0-428A-D744-8A56-488DB6F90004}"/>
                  </a:ext>
                </a:extLst>
              </p:cNvPr>
              <p:cNvSpPr/>
              <p:nvPr/>
            </p:nvSpPr>
            <p:spPr>
              <a:xfrm>
                <a:off x="1784920" y="2336139"/>
                <a:ext cx="1488497" cy="324602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7B27CBD8-0CF6-0042-AB58-D34483314610}"/>
                </a:ext>
              </a:extLst>
            </p:cNvPr>
            <p:cNvSpPr txBox="1"/>
            <p:nvPr/>
          </p:nvSpPr>
          <p:spPr>
            <a:xfrm>
              <a:off x="1747409" y="2424071"/>
              <a:ext cx="1562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buClr>
                  <a:schemeClr val="accent5"/>
                </a:buClr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GB" sz="1200" dirty="0"/>
                <a:t>Documentation</a:t>
              </a:r>
              <a:br>
                <a:rPr lang="en-GB" sz="1200" dirty="0"/>
              </a:br>
              <a:r>
                <a:rPr lang="en-GB" sz="1200" dirty="0"/>
                <a:t>for conformity</a:t>
              </a:r>
              <a:br>
                <a:rPr lang="en-GB" sz="1200" dirty="0"/>
              </a:br>
              <a:r>
                <a:rPr lang="en-GB" sz="1200" dirty="0"/>
                <a:t>assessment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00CD2DA-BC12-7649-AB21-5689BD3AFA27}"/>
              </a:ext>
            </a:extLst>
          </p:cNvPr>
          <p:cNvGrpSpPr/>
          <p:nvPr/>
        </p:nvGrpSpPr>
        <p:grpSpPr>
          <a:xfrm>
            <a:off x="6511048" y="1199325"/>
            <a:ext cx="1451942" cy="4382841"/>
            <a:chOff x="6511048" y="1199325"/>
            <a:chExt cx="1451942" cy="438284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CF8676-CE06-B543-BD01-36107B6B7974}"/>
                </a:ext>
              </a:extLst>
            </p:cNvPr>
            <p:cNvSpPr/>
            <p:nvPr/>
          </p:nvSpPr>
          <p:spPr bwMode="auto">
            <a:xfrm>
              <a:off x="6960020" y="1568731"/>
              <a:ext cx="602557" cy="569811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chemeClr val="bg1"/>
              </a:solidFill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marL="4233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FFD624"/>
                </a:solidFill>
                <a:latin typeface="+mj-lt"/>
                <a:ea typeface="ＭＳ Ｐゴシック" charset="0"/>
              </a:endParaRPr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8483EB8B-FEC7-534E-B49A-0B001C9E1125}"/>
                </a:ext>
              </a:extLst>
            </p:cNvPr>
            <p:cNvSpPr txBox="1"/>
            <p:nvPr/>
          </p:nvSpPr>
          <p:spPr>
            <a:xfrm>
              <a:off x="6760810" y="1199325"/>
              <a:ext cx="12021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de-DE" sz="1100" noProof="0" dirty="0"/>
                <a:t>Notified Body</a:t>
              </a:r>
              <a:endParaRPr lang="en-GB" sz="1100" noProof="0" dirty="0"/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93585EA9-6337-5146-A298-A1866B0F6B56}"/>
                </a:ext>
              </a:extLst>
            </p:cNvPr>
            <p:cNvSpPr/>
            <p:nvPr/>
          </p:nvSpPr>
          <p:spPr>
            <a:xfrm>
              <a:off x="6511048" y="2336137"/>
              <a:ext cx="1450676" cy="324602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27CAEFC-A87C-1742-8B55-4DB9B4FED5C5}"/>
                </a:ext>
              </a:extLst>
            </p:cNvPr>
            <p:cNvSpPr txBox="1"/>
            <p:nvPr/>
          </p:nvSpPr>
          <p:spPr>
            <a:xfrm>
              <a:off x="6547338" y="2459212"/>
              <a:ext cx="13995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n-GB" sz="1200" dirty="0">
                  <a:solidFill>
                    <a:schemeClr val="bg1"/>
                  </a:solidFill>
                </a:rPr>
                <a:t>Consider expert panel opinion for finalising conformity assessment</a:t>
              </a:r>
            </a:p>
            <a:p>
              <a:pPr>
                <a:buClr>
                  <a:schemeClr val="accent5"/>
                </a:buClr>
              </a:pPr>
              <a:endParaRPr lang="en-GB" sz="1200" dirty="0">
                <a:solidFill>
                  <a:schemeClr val="bg1"/>
                </a:solidFill>
              </a:endParaRPr>
            </a:p>
            <a:p>
              <a:pPr>
                <a:buClr>
                  <a:schemeClr val="accent5"/>
                </a:buClr>
              </a:pPr>
              <a:endParaRPr lang="en-GB" sz="1200" dirty="0">
                <a:solidFill>
                  <a:schemeClr val="bg1"/>
                </a:solidFill>
              </a:endParaRPr>
            </a:p>
            <a:p>
              <a:pPr>
                <a:buClr>
                  <a:schemeClr val="accent5"/>
                </a:buClr>
              </a:pPr>
              <a:r>
                <a:rPr lang="en-GB" sz="1200" dirty="0">
                  <a:solidFill>
                    <a:schemeClr val="bg1"/>
                  </a:solidFill>
                </a:rPr>
                <a:t>Issue certificate of conformity</a:t>
              </a:r>
            </a:p>
          </p:txBody>
        </p:sp>
      </p:grpSp>
      <p:pic>
        <p:nvPicPr>
          <p:cNvPr id="35" name="Audio Recording 23 Oct 2020 at 17:30:35" descr="Audio Recording 23 Oct 2020 at 17:30:35">
            <a:hlinkClick r:id="" action="ppaction://media"/>
            <a:extLst>
              <a:ext uri="{FF2B5EF4-FFF2-40B4-BE49-F238E27FC236}">
                <a16:creationId xmlns:a16="http://schemas.microsoft.com/office/drawing/2014/main" id="{25016F63-9BFC-7D46-B24F-D91A05E546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63481" y="-1479828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3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41"/>
    </mc:Choice>
    <mc:Fallback xmlns="">
      <p:transition spd="slow" advTm="135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3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5"/>
        <p14:stopEvt time="134540" objId="3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C86F70EB-AF90-224B-955A-5604B37812F7}"/>
              </a:ext>
            </a:extLst>
          </p:cNvPr>
          <p:cNvSpPr/>
          <p:nvPr/>
        </p:nvSpPr>
        <p:spPr>
          <a:xfrm>
            <a:off x="360257" y="1715651"/>
            <a:ext cx="5301387" cy="5167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Notified Body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649F4DA-A48B-B342-ACA4-0EBBA6AD364F}"/>
              </a:ext>
            </a:extLst>
          </p:cNvPr>
          <p:cNvSpPr/>
          <p:nvPr/>
        </p:nvSpPr>
        <p:spPr>
          <a:xfrm>
            <a:off x="360258" y="2618047"/>
            <a:ext cx="2088911" cy="12588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Consider</a:t>
            </a:r>
            <a:b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legal requirement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6C99A3A-F31F-2C45-9FBA-FF416D466132}"/>
              </a:ext>
            </a:extLst>
          </p:cNvPr>
          <p:cNvSpPr/>
          <p:nvPr/>
        </p:nvSpPr>
        <p:spPr>
          <a:xfrm>
            <a:off x="3349809" y="2615497"/>
            <a:ext cx="2311837" cy="1267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Exemptions</a:t>
            </a:r>
          </a:p>
        </p:txBody>
      </p:sp>
      <p:sp>
        <p:nvSpPr>
          <p:cNvPr id="51" name="Pfeil nach rechts 59">
            <a:extLst>
              <a:ext uri="{FF2B5EF4-FFF2-40B4-BE49-F238E27FC236}">
                <a16:creationId xmlns:a16="http://schemas.microsoft.com/office/drawing/2014/main" id="{4BD4E329-005B-4B0C-95F9-4C0D50150D44}"/>
              </a:ext>
            </a:extLst>
          </p:cNvPr>
          <p:cNvSpPr/>
          <p:nvPr/>
        </p:nvSpPr>
        <p:spPr>
          <a:xfrm>
            <a:off x="2622379" y="2817685"/>
            <a:ext cx="635402" cy="36989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Textfeld 24">
            <a:extLst>
              <a:ext uri="{FF2B5EF4-FFF2-40B4-BE49-F238E27FC236}">
                <a16:creationId xmlns:a16="http://schemas.microsoft.com/office/drawing/2014/main" id="{90790DDA-A17C-044A-9596-8FEF9EB63950}"/>
              </a:ext>
            </a:extLst>
          </p:cNvPr>
          <p:cNvSpPr txBox="1"/>
          <p:nvPr/>
        </p:nvSpPr>
        <p:spPr>
          <a:xfrm>
            <a:off x="831610" y="326185"/>
            <a:ext cx="1162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Clinical evaluation consultation procedure (CECP)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FAE283F-C0C5-504F-88B2-E4CC912E3A65}"/>
              </a:ext>
            </a:extLst>
          </p:cNvPr>
          <p:cNvSpPr/>
          <p:nvPr/>
        </p:nvSpPr>
        <p:spPr>
          <a:xfrm>
            <a:off x="360257" y="4085976"/>
            <a:ext cx="2085792" cy="129437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 specific risk classes require CECP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42AFC06-3FD0-0049-BA3A-2DB45772260B}"/>
              </a:ext>
            </a:extLst>
          </p:cNvPr>
          <p:cNvSpPr/>
          <p:nvPr/>
        </p:nvSpPr>
        <p:spPr>
          <a:xfrm>
            <a:off x="3365971" y="4085976"/>
            <a:ext cx="2279511" cy="129437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CECP </a:t>
            </a:r>
            <a:r>
              <a:rPr lang="en-GB" u="sng" dirty="0">
                <a:solidFill>
                  <a:schemeClr val="bg1"/>
                </a:solidFill>
              </a:rPr>
              <a:t>not</a:t>
            </a:r>
            <a:r>
              <a:rPr lang="en-GB" dirty="0">
                <a:solidFill>
                  <a:schemeClr val="bg1"/>
                </a:solidFill>
              </a:rPr>
              <a:t> required in case any of 3 circumstances fulfilled 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CEFAEA6-575D-B74F-89A9-09663AB1A541}"/>
              </a:ext>
            </a:extLst>
          </p:cNvPr>
          <p:cNvGrpSpPr/>
          <p:nvPr/>
        </p:nvGrpSpPr>
        <p:grpSpPr>
          <a:xfrm>
            <a:off x="5736368" y="1103185"/>
            <a:ext cx="6289145" cy="4953939"/>
            <a:chOff x="5736368" y="1103185"/>
            <a:chExt cx="6289145" cy="495393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11A949D-8B0D-5642-91E1-929081E5461D}"/>
                </a:ext>
              </a:extLst>
            </p:cNvPr>
            <p:cNvSpPr/>
            <p:nvPr/>
          </p:nvSpPr>
          <p:spPr>
            <a:xfrm>
              <a:off x="6516082" y="1713619"/>
              <a:ext cx="5339918" cy="5185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Expert panels</a:t>
              </a:r>
            </a:p>
          </p:txBody>
        </p:sp>
        <p:sp>
          <p:nvSpPr>
            <p:cNvPr id="19" name="Verzweigung 18">
              <a:extLst>
                <a:ext uri="{FF2B5EF4-FFF2-40B4-BE49-F238E27FC236}">
                  <a16:creationId xmlns:a16="http://schemas.microsoft.com/office/drawing/2014/main" id="{74561551-6F94-C148-A57B-B8A1EEFA450A}"/>
                </a:ext>
              </a:extLst>
            </p:cNvPr>
            <p:cNvSpPr/>
            <p:nvPr/>
          </p:nvSpPr>
          <p:spPr>
            <a:xfrm>
              <a:off x="6791162" y="3599352"/>
              <a:ext cx="1998414" cy="563825"/>
            </a:xfrm>
            <a:prstGeom prst="flowChartDecisi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Decide</a:t>
              </a:r>
            </a:p>
          </p:txBody>
        </p:sp>
        <p:sp>
          <p:nvSpPr>
            <p:cNvPr id="60" name="Pfeil nach rechts 59">
              <a:extLst>
                <a:ext uri="{FF2B5EF4-FFF2-40B4-BE49-F238E27FC236}">
                  <a16:creationId xmlns:a16="http://schemas.microsoft.com/office/drawing/2014/main" id="{61276FD5-9BD2-6F41-9BD3-41A39FFFD614}"/>
                </a:ext>
              </a:extLst>
            </p:cNvPr>
            <p:cNvSpPr/>
            <p:nvPr/>
          </p:nvSpPr>
          <p:spPr>
            <a:xfrm>
              <a:off x="5736368" y="2817685"/>
              <a:ext cx="635402" cy="369899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EA95A1B-94FD-8C42-83CD-023EF9235D8A}"/>
                </a:ext>
              </a:extLst>
            </p:cNvPr>
            <p:cNvSpPr/>
            <p:nvPr/>
          </p:nvSpPr>
          <p:spPr>
            <a:xfrm>
              <a:off x="6513835" y="2608276"/>
              <a:ext cx="2311837" cy="75433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Step 1: 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Screening experts decide based 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on three criteria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EBADBD99-6C80-EE4C-80C4-0B3EA065FB42}"/>
                </a:ext>
              </a:extLst>
            </p:cNvPr>
            <p:cNvSpPr/>
            <p:nvPr/>
          </p:nvSpPr>
          <p:spPr>
            <a:xfrm>
              <a:off x="9677861" y="2613898"/>
              <a:ext cx="2178138" cy="75433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Step 2: 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Thematic panel develops 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opinion</a:t>
              </a:r>
            </a:p>
          </p:txBody>
        </p:sp>
        <p:sp>
          <p:nvSpPr>
            <p:cNvPr id="64" name="Dokument 63">
              <a:extLst>
                <a:ext uri="{FF2B5EF4-FFF2-40B4-BE49-F238E27FC236}">
                  <a16:creationId xmlns:a16="http://schemas.microsoft.com/office/drawing/2014/main" id="{FD9EB23A-0ABB-F148-8044-95CDC1FE4BE1}"/>
                </a:ext>
              </a:extLst>
            </p:cNvPr>
            <p:cNvSpPr/>
            <p:nvPr/>
          </p:nvSpPr>
          <p:spPr>
            <a:xfrm>
              <a:off x="10003166" y="3510260"/>
              <a:ext cx="1413645" cy="1222905"/>
            </a:xfrm>
            <a:prstGeom prst="flowChartDocumen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Opinion for </a:t>
              </a:r>
              <a:b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Notified Body</a:t>
              </a:r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8C02ED36-117A-E74E-9D27-F02A6F3AA942}"/>
                </a:ext>
              </a:extLst>
            </p:cNvPr>
            <p:cNvSpPr txBox="1"/>
            <p:nvPr/>
          </p:nvSpPr>
          <p:spPr>
            <a:xfrm>
              <a:off x="7117618" y="4490347"/>
              <a:ext cx="12634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21 days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5F55825A-40E2-4B4C-9044-851DD1F23F63}"/>
                </a:ext>
              </a:extLst>
            </p:cNvPr>
            <p:cNvSpPr txBox="1"/>
            <p:nvPr/>
          </p:nvSpPr>
          <p:spPr>
            <a:xfrm>
              <a:off x="10003166" y="4976616"/>
              <a:ext cx="12634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0" i="0" u="none" strike="noStrike" cap="none" spc="0" normalizeH="0" baseline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r>
                <a:rPr lang="en-GB" sz="2400" dirty="0">
                  <a:solidFill>
                    <a:srgbClr val="C00000"/>
                  </a:solidFill>
                  <a:latin typeface="+mj-lt"/>
                </a:rPr>
                <a:t>60 days</a:t>
              </a:r>
            </a:p>
          </p:txBody>
        </p:sp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CA618D87-FE9D-EE41-A749-05E9F8FD7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9347" y="5083493"/>
              <a:ext cx="504924" cy="4955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1" name="Gerade Verbindung mit Pfeil 70">
              <a:extLst>
                <a:ext uri="{FF2B5EF4-FFF2-40B4-BE49-F238E27FC236}">
                  <a16:creationId xmlns:a16="http://schemas.microsoft.com/office/drawing/2014/main" id="{674CC3E0-9AD8-A14E-B952-7A5947C95E2A}"/>
                </a:ext>
              </a:extLst>
            </p:cNvPr>
            <p:cNvCxnSpPr/>
            <p:nvPr/>
          </p:nvCxnSpPr>
          <p:spPr>
            <a:xfrm>
              <a:off x="7104271" y="5110664"/>
              <a:ext cx="184035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mit Pfeil 71">
              <a:extLst>
                <a:ext uri="{FF2B5EF4-FFF2-40B4-BE49-F238E27FC236}">
                  <a16:creationId xmlns:a16="http://schemas.microsoft.com/office/drawing/2014/main" id="{40814707-68DE-8B47-8E8C-7CEAB949F1AD}"/>
                </a:ext>
              </a:extLst>
            </p:cNvPr>
            <p:cNvCxnSpPr>
              <a:cxnSpLocks/>
            </p:cNvCxnSpPr>
            <p:nvPr/>
          </p:nvCxnSpPr>
          <p:spPr>
            <a:xfrm>
              <a:off x="7104271" y="5529838"/>
              <a:ext cx="465813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2E3605-E3BC-4187-A3EF-68BF251439FC}"/>
                </a:ext>
              </a:extLst>
            </p:cNvPr>
            <p:cNvSpPr/>
            <p:nvPr/>
          </p:nvSpPr>
          <p:spPr>
            <a:xfrm>
              <a:off x="6371770" y="1452282"/>
              <a:ext cx="5653743" cy="4604842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+mj-lt"/>
              </a:endParaRPr>
            </a:p>
          </p:txBody>
        </p:sp>
        <p:sp>
          <p:nvSpPr>
            <p:cNvPr id="50" name="Pfeil nach rechts 59">
              <a:extLst>
                <a:ext uri="{FF2B5EF4-FFF2-40B4-BE49-F238E27FC236}">
                  <a16:creationId xmlns:a16="http://schemas.microsoft.com/office/drawing/2014/main" id="{7BC3B63C-802F-49C0-9312-C316E2A06B3E}"/>
                </a:ext>
              </a:extLst>
            </p:cNvPr>
            <p:cNvSpPr/>
            <p:nvPr/>
          </p:nvSpPr>
          <p:spPr>
            <a:xfrm>
              <a:off x="8936081" y="2736943"/>
              <a:ext cx="635402" cy="369899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A687CF69-4C91-C74A-8708-0D850F88E872}"/>
                </a:ext>
              </a:extLst>
            </p:cNvPr>
            <p:cNvSpPr txBox="1"/>
            <p:nvPr/>
          </p:nvSpPr>
          <p:spPr>
            <a:xfrm>
              <a:off x="8523039" y="1103185"/>
              <a:ext cx="132600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en-GB" sz="3200" dirty="0">
                  <a:solidFill>
                    <a:srgbClr val="C00000"/>
                  </a:solidFill>
                </a:rPr>
                <a:t>CECP</a:t>
              </a:r>
              <a:endParaRPr lang="en-GB" sz="3200" noProof="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2" name="Audio Recording 23 Oct 2020 at 17:33:28" descr="Audio Recording 23 Oct 2020 at 17:33:28">
            <a:hlinkClick r:id="" action="ppaction://media"/>
            <a:extLst>
              <a:ext uri="{FF2B5EF4-FFF2-40B4-BE49-F238E27FC236}">
                <a16:creationId xmlns:a16="http://schemas.microsoft.com/office/drawing/2014/main" id="{01D416E1-95A7-C34F-9E9E-50413C719F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33494" y="-1387297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30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17"/>
    </mc:Choice>
    <mc:Fallback xmlns="">
      <p:transition spd="slow" advTm="103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41" objId="12"/>
        <p14:stopEvt time="101803" objId="1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B400910-4051-DF44-9509-9CDA16C58612}"/>
              </a:ext>
            </a:extLst>
          </p:cNvPr>
          <p:cNvSpPr/>
          <p:nvPr/>
        </p:nvSpPr>
        <p:spPr>
          <a:xfrm>
            <a:off x="603250" y="2856943"/>
            <a:ext cx="10325100" cy="5158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E4C956-79E6-4048-AC47-6AC69165C5F3}"/>
              </a:ext>
            </a:extLst>
          </p:cNvPr>
          <p:cNvSpPr/>
          <p:nvPr/>
        </p:nvSpPr>
        <p:spPr>
          <a:xfrm>
            <a:off x="603250" y="1376481"/>
            <a:ext cx="10325100" cy="5158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08E73-AA88-4E29-8EDE-744878361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16" y="1439981"/>
            <a:ext cx="10651105" cy="3328869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Risk class requirements </a:t>
            </a:r>
          </a:p>
          <a:p>
            <a:pPr lvl="0"/>
            <a:r>
              <a:rPr lang="en-GB" sz="1600" dirty="0"/>
              <a:t>Class III implantable devices</a:t>
            </a:r>
          </a:p>
          <a:p>
            <a:pPr lvl="0"/>
            <a:r>
              <a:rPr lang="en-GB" sz="1600" dirty="0"/>
              <a:t>Class IIb devices for administering and/or removing medicinal products (‘ARMP’ devices)</a:t>
            </a:r>
          </a:p>
          <a:p>
            <a:pPr marL="0" lvl="0" indent="0">
              <a:buNone/>
            </a:pPr>
            <a:r>
              <a:rPr lang="en-GB" sz="2000" b="1" dirty="0"/>
              <a:t>Circumstances under which dossiers are exempt from CECP:</a:t>
            </a:r>
          </a:p>
          <a:p>
            <a:r>
              <a:rPr lang="en-GB" sz="1600" u="sng" dirty="0"/>
              <a:t>Exemption 1</a:t>
            </a:r>
            <a:r>
              <a:rPr lang="en-GB" sz="1600" dirty="0"/>
              <a:t>: Renewal of a certificate issued under the Medical Devices Regulation - MDR</a:t>
            </a:r>
          </a:p>
          <a:p>
            <a:r>
              <a:rPr lang="en-GB" sz="1600" u="sng" dirty="0"/>
              <a:t>Exemption 2</a:t>
            </a:r>
            <a:r>
              <a:rPr lang="en-GB" sz="1600" dirty="0"/>
              <a:t>: Modified devices, subject to an assessment of adverse changes of the risk-benefit determination </a:t>
            </a:r>
          </a:p>
          <a:p>
            <a:r>
              <a:rPr lang="en-GB" sz="1600" u="sng" dirty="0"/>
              <a:t>Exemption 3</a:t>
            </a:r>
            <a:r>
              <a:rPr lang="en-GB" sz="1600" dirty="0"/>
              <a:t>: Common Specifications for device type exist and specific requirements are fulfilled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5A7065-1445-40DC-9718-3F3B6BC6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323" y="153682"/>
            <a:ext cx="10263893" cy="1160288"/>
          </a:xfrm>
        </p:spPr>
        <p:txBody>
          <a:bodyPr/>
          <a:lstStyle/>
          <a:p>
            <a:r>
              <a:rPr lang="en-AU" sz="3600" dirty="0"/>
              <a:t>Notified Body Decision: </a:t>
            </a:r>
            <a:br>
              <a:rPr lang="en-AU" sz="3600" dirty="0"/>
            </a:br>
            <a:r>
              <a:rPr lang="en-AU" sz="3600" dirty="0"/>
              <a:t>which dossiers need to undergo the CECP ?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0B1A113-A057-C743-B895-1FCB07AF27E0}"/>
              </a:ext>
            </a:extLst>
          </p:cNvPr>
          <p:cNvSpPr/>
          <p:nvPr/>
        </p:nvSpPr>
        <p:spPr>
          <a:xfrm>
            <a:off x="444500" y="4925735"/>
            <a:ext cx="11360150" cy="180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C00000"/>
                </a:solidFill>
              </a:rPr>
              <a:t>Exemptions 1 and 3 will, in the beginning, not be relevant: </a:t>
            </a:r>
            <a:r>
              <a:rPr lang="en-GB" dirty="0">
                <a:solidFill>
                  <a:srgbClr val="C00000"/>
                </a:solidFill>
              </a:rPr>
              <a:t/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MDR becomes applicable only in May 2021 and currently there are no Common Specifications. 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b="1" dirty="0">
                <a:solidFill>
                  <a:srgbClr val="C00000"/>
                </a:solidFill>
              </a:rPr>
              <a:t>Exemption 2 </a:t>
            </a:r>
            <a:r>
              <a:rPr lang="en-GB" dirty="0">
                <a:solidFill>
                  <a:srgbClr val="C00000"/>
                </a:solidFill>
              </a:rPr>
              <a:t>will not be relevant initially for modifications of MDR products. </a:t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i="1" dirty="0">
                <a:solidFill>
                  <a:srgbClr val="C00000"/>
                </a:solidFill>
              </a:rPr>
              <a:t>However also products marketed under the Directives (‘legacy products’) may fall under exemption 2.</a:t>
            </a:r>
            <a:endParaRPr lang="en-GB" sz="2400" dirty="0"/>
          </a:p>
        </p:txBody>
      </p:sp>
      <p:pic>
        <p:nvPicPr>
          <p:cNvPr id="8" name="Audio Recording 23 Oct 2020 at 17:46:18" descr="Audio Recording 23 Oct 2020 at 17:46:18">
            <a:hlinkClick r:id="" action="ppaction://media"/>
            <a:extLst>
              <a:ext uri="{FF2B5EF4-FFF2-40B4-BE49-F238E27FC236}">
                <a16:creationId xmlns:a16="http://schemas.microsoft.com/office/drawing/2014/main" id="{94AB3582-4A34-144D-B253-5414A6415A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0328" y="-1108758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6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89"/>
    </mc:Choice>
    <mc:Fallback xmlns="">
      <p:transition spd="slow" advTm="96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  <p:extLst>
    <p:ext uri="{E180D4A7-C9FB-4DFB-919C-405C955672EB}">
      <p14:showEvtLst xmlns:p14="http://schemas.microsoft.com/office/powerpoint/2010/main">
        <p14:playEvt time="16" objId="8"/>
        <p14:stopEvt time="95101" objId="8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589F430-874D-CC4C-8E21-C391E951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68" y="199901"/>
            <a:ext cx="10263893" cy="467692"/>
          </a:xfrm>
        </p:spPr>
        <p:txBody>
          <a:bodyPr/>
          <a:lstStyle/>
          <a:p>
            <a:r>
              <a:rPr lang="en-GB" sz="3200" dirty="0"/>
              <a:t>Legacy devices and exemption 2 regarding CECP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FF2A088-0B55-F144-A3B0-7B4FD44E16D3}"/>
              </a:ext>
            </a:extLst>
          </p:cNvPr>
          <p:cNvSpPr/>
          <p:nvPr/>
        </p:nvSpPr>
        <p:spPr>
          <a:xfrm>
            <a:off x="997554" y="641135"/>
            <a:ext cx="101342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i="1" u="sng" dirty="0"/>
              <a:t>Exemption 2</a:t>
            </a:r>
            <a:r>
              <a:rPr lang="en-GB" i="1" dirty="0"/>
              <a:t>: </a:t>
            </a:r>
            <a:br>
              <a:rPr lang="en-GB" i="1" dirty="0"/>
            </a:br>
            <a:r>
              <a:rPr lang="en-GB" i="1" dirty="0"/>
              <a:t>Modified devices, subject to an assessment of adverse changes of the risk-benefit determination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GB" b="1" dirty="0"/>
              <a:t>‘Legacy devices’ (already marketed under the Directives</a:t>
            </a:r>
            <a:r>
              <a:rPr lang="en-GB" dirty="0"/>
              <a:t>) fall under this exemption </a:t>
            </a:r>
            <a:r>
              <a:rPr lang="en-GB" sz="2800" b="1" dirty="0">
                <a:solidFill>
                  <a:srgbClr val="C00000"/>
                </a:solidFill>
              </a:rPr>
              <a:t>if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br>
              <a:rPr lang="en-GB" sz="3200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the modification is limited to changes needed in order to comply with MDR requirements, </a:t>
            </a:r>
            <a:r>
              <a:rPr lang="en-GB" dirty="0"/>
              <a:t>for instance new requirements concerning instructions for use (IFU) documentation.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GB" b="1" dirty="0">
                <a:solidFill>
                  <a:srgbClr val="0070C0"/>
                </a:solidFill>
              </a:rPr>
              <a:t>If the modification goes beyond above, legacy devices require a CECP – independent of considerations of benefit risk ratio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D4B7900-EB1A-BD44-95A2-6111025D2B84}"/>
              </a:ext>
            </a:extLst>
          </p:cNvPr>
          <p:cNvGrpSpPr/>
          <p:nvPr/>
        </p:nvGrpSpPr>
        <p:grpSpPr>
          <a:xfrm>
            <a:off x="640731" y="2964150"/>
            <a:ext cx="11551269" cy="3867986"/>
            <a:chOff x="640731" y="2964150"/>
            <a:chExt cx="11551269" cy="3867986"/>
          </a:xfrm>
        </p:grpSpPr>
        <p:sp>
          <p:nvSpPr>
            <p:cNvPr id="33" name="Abgerundetes Rechteck 32">
              <a:extLst>
                <a:ext uri="{FF2B5EF4-FFF2-40B4-BE49-F238E27FC236}">
                  <a16:creationId xmlns:a16="http://schemas.microsoft.com/office/drawing/2014/main" id="{38FBC75D-7AD2-E140-BE93-8CBC92D5840D}"/>
                </a:ext>
              </a:extLst>
            </p:cNvPr>
            <p:cNvSpPr/>
            <p:nvPr/>
          </p:nvSpPr>
          <p:spPr>
            <a:xfrm>
              <a:off x="640731" y="4429531"/>
              <a:ext cx="1390378" cy="115574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‘Legacy device’</a:t>
              </a: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07108CD8-D55A-EC40-AEF1-A82BCBA15BA1}"/>
                </a:ext>
              </a:extLst>
            </p:cNvPr>
            <p:cNvSpPr/>
            <p:nvPr/>
          </p:nvSpPr>
          <p:spPr>
            <a:xfrm>
              <a:off x="9848850" y="6019336"/>
              <a:ext cx="2343150" cy="81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Verzweigung 19">
              <a:extLst>
                <a:ext uri="{FF2B5EF4-FFF2-40B4-BE49-F238E27FC236}">
                  <a16:creationId xmlns:a16="http://schemas.microsoft.com/office/drawing/2014/main" id="{8A5FA8BF-BEDA-854A-AD98-C246B75E868C}"/>
                </a:ext>
              </a:extLst>
            </p:cNvPr>
            <p:cNvSpPr/>
            <p:nvPr/>
          </p:nvSpPr>
          <p:spPr>
            <a:xfrm>
              <a:off x="7583435" y="2964150"/>
              <a:ext cx="1457168" cy="984618"/>
            </a:xfrm>
            <a:prstGeom prst="flowChartDecision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Benefit-risk ratio adversely affected?</a:t>
              </a:r>
            </a:p>
          </p:txBody>
        </p:sp>
        <p:sp>
          <p:nvSpPr>
            <p:cNvPr id="21" name="Verzweigung 20">
              <a:extLst>
                <a:ext uri="{FF2B5EF4-FFF2-40B4-BE49-F238E27FC236}">
                  <a16:creationId xmlns:a16="http://schemas.microsoft.com/office/drawing/2014/main" id="{E02497CC-C55C-2342-A200-DDBD16CB1B75}"/>
                </a:ext>
              </a:extLst>
            </p:cNvPr>
            <p:cNvSpPr/>
            <p:nvPr/>
          </p:nvSpPr>
          <p:spPr>
            <a:xfrm>
              <a:off x="2603499" y="4116987"/>
              <a:ext cx="3386483" cy="1780833"/>
            </a:xfrm>
            <a:prstGeom prst="flowChartDecision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Modification limited to changes to comply with MDR ?</a:t>
              </a:r>
            </a:p>
          </p:txBody>
        </p:sp>
        <p:cxnSp>
          <p:nvCxnSpPr>
            <p:cNvPr id="22" name="Gewinkelte Verbindung 21">
              <a:extLst>
                <a:ext uri="{FF2B5EF4-FFF2-40B4-BE49-F238E27FC236}">
                  <a16:creationId xmlns:a16="http://schemas.microsoft.com/office/drawing/2014/main" id="{0A923653-3F23-324D-B0AF-9E17B7A1CE26}"/>
                </a:ext>
              </a:extLst>
            </p:cNvPr>
            <p:cNvCxnSpPr>
              <a:cxnSpLocks/>
              <a:stCxn id="21" idx="0"/>
              <a:endCxn id="20" idx="1"/>
            </p:cNvCxnSpPr>
            <p:nvPr/>
          </p:nvCxnSpPr>
          <p:spPr>
            <a:xfrm rot="5400000" flipH="1" flipV="1">
              <a:off x="5609824" y="2143376"/>
              <a:ext cx="660528" cy="3286694"/>
            </a:xfrm>
            <a:prstGeom prst="bentConnector2">
              <a:avLst/>
            </a:prstGeom>
            <a:noFill/>
            <a:ln w="381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Prozess 22">
              <a:extLst>
                <a:ext uri="{FF2B5EF4-FFF2-40B4-BE49-F238E27FC236}">
                  <a16:creationId xmlns:a16="http://schemas.microsoft.com/office/drawing/2014/main" id="{F3A332E3-E68F-E94B-A49D-A836309A46AF}"/>
                </a:ext>
              </a:extLst>
            </p:cNvPr>
            <p:cNvSpPr/>
            <p:nvPr/>
          </p:nvSpPr>
          <p:spPr>
            <a:xfrm>
              <a:off x="7785826" y="4489270"/>
              <a:ext cx="1052383" cy="1049410"/>
            </a:xfrm>
            <a:prstGeom prst="flowChartProcess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CECP not required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B2C2624-F286-0544-B278-4F35ED2DD2F6}"/>
                </a:ext>
              </a:extLst>
            </p:cNvPr>
            <p:cNvSpPr txBox="1"/>
            <p:nvPr/>
          </p:nvSpPr>
          <p:spPr>
            <a:xfrm>
              <a:off x="4098623" y="3673155"/>
              <a:ext cx="2927404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YES = exemption 2 applicable</a:t>
              </a:r>
              <a:endParaRPr kumimoji="0" lang="en-GB" b="0" i="0" u="none" strike="noStrike" kern="0" cap="none" spc="0" normalizeH="0" baseline="30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25" name="Gewinkelte Verbindung 24">
              <a:extLst>
                <a:ext uri="{FF2B5EF4-FFF2-40B4-BE49-F238E27FC236}">
                  <a16:creationId xmlns:a16="http://schemas.microsoft.com/office/drawing/2014/main" id="{6F1E5EB4-347A-0A4D-966E-312440A2E256}"/>
                </a:ext>
              </a:extLst>
            </p:cNvPr>
            <p:cNvCxnSpPr>
              <a:cxnSpLocks/>
              <a:stCxn id="21" idx="2"/>
              <a:endCxn id="31" idx="2"/>
            </p:cNvCxnSpPr>
            <p:nvPr/>
          </p:nvCxnSpPr>
          <p:spPr>
            <a:xfrm rot="5400000" flipH="1" flipV="1">
              <a:off x="7385825" y="2449596"/>
              <a:ext cx="359140" cy="6537308"/>
            </a:xfrm>
            <a:prstGeom prst="bentConnector3">
              <a:avLst>
                <a:gd name="adj1" fmla="val -137451"/>
              </a:avLst>
            </a:prstGeom>
            <a:noFill/>
            <a:ln w="381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" name="Gewinkelte Verbindung 25">
              <a:extLst>
                <a:ext uri="{FF2B5EF4-FFF2-40B4-BE49-F238E27FC236}">
                  <a16:creationId xmlns:a16="http://schemas.microsoft.com/office/drawing/2014/main" id="{32E337CE-4AC7-B948-819A-7CB7A23D628B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9040603" y="3456459"/>
              <a:ext cx="1793446" cy="1032811"/>
            </a:xfrm>
            <a:prstGeom prst="bentConnector2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4F92FE79-169C-DC4C-88FE-1BEAF32FB9AC}"/>
                </a:ext>
              </a:extLst>
            </p:cNvPr>
            <p:cNvCxnSpPr>
              <a:cxnSpLocks/>
              <a:stCxn id="20" idx="2"/>
              <a:endCxn id="23" idx="0"/>
            </p:cNvCxnSpPr>
            <p:nvPr/>
          </p:nvCxnSpPr>
          <p:spPr>
            <a:xfrm flipH="1">
              <a:off x="8312018" y="3948768"/>
              <a:ext cx="1" cy="540502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90DA7A29-5714-7845-8421-71F8B6839B70}"/>
                </a:ext>
              </a:extLst>
            </p:cNvPr>
            <p:cNvSpPr txBox="1"/>
            <p:nvPr/>
          </p:nvSpPr>
          <p:spPr>
            <a:xfrm>
              <a:off x="8095708" y="4009966"/>
              <a:ext cx="486030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NO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D84A1696-AA33-E041-BDDE-0488E4F61213}"/>
                </a:ext>
              </a:extLst>
            </p:cNvPr>
            <p:cNvSpPr txBox="1"/>
            <p:nvPr/>
          </p:nvSpPr>
          <p:spPr>
            <a:xfrm>
              <a:off x="9224387" y="3292333"/>
              <a:ext cx="514885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YES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00CDED4A-23F6-9E4B-9A4A-5750A3849B6E}"/>
                </a:ext>
              </a:extLst>
            </p:cNvPr>
            <p:cNvSpPr txBox="1"/>
            <p:nvPr/>
          </p:nvSpPr>
          <p:spPr>
            <a:xfrm>
              <a:off x="4098623" y="5972320"/>
              <a:ext cx="486030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NO</a:t>
              </a:r>
              <a:endParaRPr kumimoji="0" lang="en-GB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Prozess 30">
              <a:extLst>
                <a:ext uri="{FF2B5EF4-FFF2-40B4-BE49-F238E27FC236}">
                  <a16:creationId xmlns:a16="http://schemas.microsoft.com/office/drawing/2014/main" id="{FAAA730C-E8AA-2648-8275-B3341957CA88}"/>
                </a:ext>
              </a:extLst>
            </p:cNvPr>
            <p:cNvSpPr/>
            <p:nvPr/>
          </p:nvSpPr>
          <p:spPr>
            <a:xfrm>
              <a:off x="10307857" y="4489270"/>
              <a:ext cx="1052383" cy="1049410"/>
            </a:xfrm>
            <a:prstGeom prst="flowChartProcess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CECP </a:t>
              </a:r>
              <a:b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required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1E25C6DF-4638-4E4E-A1D4-BFE000FE09C3}"/>
                </a:ext>
              </a:extLst>
            </p:cNvPr>
            <p:cNvSpPr txBox="1"/>
            <p:nvPr/>
          </p:nvSpPr>
          <p:spPr>
            <a:xfrm>
              <a:off x="4686936" y="6089648"/>
              <a:ext cx="50596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Modifications go beyond those required for mere compliance with new MDR requirements</a:t>
              </a:r>
            </a:p>
          </p:txBody>
        </p: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67C8D6D4-4E0A-1F4E-96C6-E95BAC8E5EA7}"/>
                </a:ext>
              </a:extLst>
            </p:cNvPr>
            <p:cNvCxnSpPr>
              <a:cxnSpLocks/>
              <a:stCxn id="33" idx="3"/>
              <a:endCxn id="21" idx="1"/>
            </p:cNvCxnSpPr>
            <p:nvPr/>
          </p:nvCxnSpPr>
          <p:spPr>
            <a:xfrm>
              <a:off x="2031109" y="5007404"/>
              <a:ext cx="572390" cy="0"/>
            </a:xfrm>
            <a:prstGeom prst="straightConnector1">
              <a:avLst/>
            </a:prstGeom>
            <a:ln w="38100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Audio Recording 23 Oct 2020 at 17:48:15" descr="Audio Recording 23 Oct 2020 at 17:48:15">
            <a:hlinkClick r:id="" action="ppaction://media"/>
            <a:extLst>
              <a:ext uri="{FF2B5EF4-FFF2-40B4-BE49-F238E27FC236}">
                <a16:creationId xmlns:a16="http://schemas.microsoft.com/office/drawing/2014/main" id="{9462A5FF-D7BE-7C4A-AD14-C73B16A4F4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8295" y="-111521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88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01"/>
    </mc:Choice>
    <mc:Fallback xmlns="">
      <p:transition spd="slow" advTm="72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2"/>
        <p14:stopEvt time="65983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4A65A41-B80E-6242-95D2-F48CC079E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153" y="1390258"/>
            <a:ext cx="10267462" cy="279752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Medical Device Regulation 2017/745 Recital 56:</a:t>
            </a:r>
          </a:p>
          <a:p>
            <a:pPr marL="0" indent="0">
              <a:buNone/>
            </a:pPr>
            <a:r>
              <a:rPr lang="en-GB" i="1" dirty="0"/>
              <a:t>“The consultation of expert panels in relation to the clinical evaluation should lead to a </a:t>
            </a:r>
            <a:r>
              <a:rPr lang="en-GB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harmonised evaluation </a:t>
            </a:r>
            <a:r>
              <a:rPr lang="en-GB" i="1" dirty="0"/>
              <a:t>of high-risk medical devices</a:t>
            </a:r>
            <a:r>
              <a:rPr lang="en-GB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/>
              <a:t>by</a:t>
            </a:r>
            <a:r>
              <a:rPr lang="en-GB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sharing expertise </a:t>
            </a:r>
            <a:r>
              <a:rPr lang="en-GB" i="1" dirty="0"/>
              <a:t>on clinical aspects and </a:t>
            </a:r>
            <a:br>
              <a:rPr lang="en-GB" i="1" dirty="0"/>
            </a:br>
            <a:r>
              <a:rPr lang="en-GB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developing common specifications </a:t>
            </a:r>
            <a:r>
              <a:rPr lang="en-GB" i="1" dirty="0"/>
              <a:t>on </a:t>
            </a:r>
            <a:br>
              <a:rPr lang="en-GB" i="1" dirty="0"/>
            </a:br>
            <a:r>
              <a:rPr lang="en-GB" i="1" dirty="0"/>
              <a:t>categories of devices that have undergone that consultation process.”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F0D2A0-F7B2-A541-8866-0D19A5AA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10" y="302508"/>
            <a:ext cx="10263893" cy="782357"/>
          </a:xfrm>
        </p:spPr>
        <p:txBody>
          <a:bodyPr/>
          <a:lstStyle/>
          <a:p>
            <a:r>
              <a:rPr lang="en-GB" dirty="0"/>
              <a:t>Purpose of the CECP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6F13C72-4E2B-6849-8B29-C39CA0DE5C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5998" y="4187782"/>
            <a:ext cx="4348811" cy="2601607"/>
          </a:xfrm>
          <a:prstGeom prst="rect">
            <a:avLst/>
          </a:prstGeom>
        </p:spPr>
      </p:pic>
      <p:pic>
        <p:nvPicPr>
          <p:cNvPr id="10" name="Audio Recording 13 Nov 2020 at 15:56:53" descr="Audio Recording 13 Nov 2020 at 15:56:53">
            <a:hlinkClick r:id="" action="ppaction://media"/>
            <a:extLst>
              <a:ext uri="{FF2B5EF4-FFF2-40B4-BE49-F238E27FC236}">
                <a16:creationId xmlns:a16="http://schemas.microsoft.com/office/drawing/2014/main" id="{CECF4B8B-16AF-D342-A086-2033885D5E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6078" y="-10693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5"/>
        <p14:stopEvt time="5119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885382" y="6028264"/>
            <a:ext cx="3048000" cy="732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30D8EE-C9DC-48F4-9DB1-09BFD003B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41" y="859481"/>
            <a:ext cx="5485397" cy="391795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4"/>
                </a:solidFill>
              </a:rPr>
              <a:t>Out of scope:</a:t>
            </a:r>
          </a:p>
          <a:p>
            <a:r>
              <a:rPr lang="en-GB" sz="2000" dirty="0"/>
              <a:t>Not a review of manufacturers’ information, although such information is taken into account when developing the opinion on the CEAR of the NB </a:t>
            </a:r>
          </a:p>
          <a:p>
            <a:r>
              <a:rPr lang="en-GB" sz="2000" dirty="0"/>
              <a:t>Not a comprehensive review of conformity assessment of the device</a:t>
            </a:r>
          </a:p>
          <a:p>
            <a:r>
              <a:rPr lang="en-GB" sz="2000" dirty="0"/>
              <a:t>Not a judgement of whether a certificate of conformity should be issued</a:t>
            </a:r>
          </a:p>
          <a:p>
            <a:r>
              <a:rPr lang="en-GB" sz="2000" dirty="0"/>
              <a:t>Not a judgement of the overall safety / performance of the device</a:t>
            </a:r>
          </a:p>
          <a:p>
            <a:pPr marL="0" indent="0">
              <a:buNone/>
            </a:pPr>
            <a:r>
              <a:rPr lang="en-GB" sz="2000" b="1" dirty="0"/>
              <a:t>Instead:</a:t>
            </a:r>
            <a:br>
              <a:rPr lang="en-GB" sz="2000" b="1" dirty="0"/>
            </a:br>
            <a:r>
              <a:rPr lang="en-GB" sz="2000" b="1" dirty="0"/>
              <a:t>A review focused on the clinical evaluation assessment report and specific</a:t>
            </a:r>
            <a:br>
              <a:rPr lang="en-GB" sz="2000" b="1" dirty="0"/>
            </a:br>
            <a:r>
              <a:rPr lang="en-GB" sz="2000" b="1" dirty="0"/>
              <a:t>aspects thereof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34DB91-735B-4749-87AD-27D7CD6E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72" y="304800"/>
            <a:ext cx="10263893" cy="554681"/>
          </a:xfrm>
        </p:spPr>
        <p:txBody>
          <a:bodyPr/>
          <a:lstStyle/>
          <a:p>
            <a:r>
              <a:rPr lang="de-DE" dirty="0" err="1"/>
              <a:t>Scope</a:t>
            </a:r>
            <a:r>
              <a:rPr lang="de-DE" dirty="0"/>
              <a:t> of Expert Panel review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0D61BD-503C-463B-9E9F-AFA30A063A28}"/>
              </a:ext>
            </a:extLst>
          </p:cNvPr>
          <p:cNvGrpSpPr/>
          <p:nvPr/>
        </p:nvGrpSpPr>
        <p:grpSpPr>
          <a:xfrm>
            <a:off x="240473" y="1488825"/>
            <a:ext cx="5015408" cy="4941722"/>
            <a:chOff x="139700" y="1433777"/>
            <a:chExt cx="6011714" cy="5972689"/>
          </a:xfrm>
        </p:grpSpPr>
        <p:sp>
          <p:nvSpPr>
            <p:cNvPr id="7" name="Oval 6"/>
            <p:cNvSpPr/>
            <p:nvPr/>
          </p:nvSpPr>
          <p:spPr>
            <a:xfrm>
              <a:off x="139700" y="1433777"/>
              <a:ext cx="6011714" cy="59726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399838" y="1692225"/>
              <a:ext cx="5491439" cy="54557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640323" y="1931150"/>
              <a:ext cx="5010468" cy="497794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64492" y="3092394"/>
              <a:ext cx="4686299" cy="2045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In scope: </a:t>
              </a:r>
            </a:p>
            <a:p>
              <a:r>
                <a:rPr lang="en-GB" sz="2000" dirty="0">
                  <a:solidFill>
                    <a:schemeClr val="bg1"/>
                  </a:solidFill>
                </a:rPr>
                <a:t>Advice to Notified Bodies: collegial review of Clinical Evaluation Assessment Report (CEAR)</a:t>
              </a:r>
            </a:p>
          </p:txBody>
        </p:sp>
      </p:grpSp>
      <p:pic>
        <p:nvPicPr>
          <p:cNvPr id="10" name="Audio Recording 23 Oct 2020 at 17:52:18" descr="Audio Recording 23 Oct 2020 at 17:52:18">
            <a:hlinkClick r:id="" action="ppaction://media"/>
            <a:extLst>
              <a:ext uri="{FF2B5EF4-FFF2-40B4-BE49-F238E27FC236}">
                <a16:creationId xmlns:a16="http://schemas.microsoft.com/office/drawing/2014/main" id="{D2EEC9EA-662B-6643-B484-24E5CBB4C1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-120415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62"/>
    </mc:Choice>
    <mc:Fallback xmlns="">
      <p:transition spd="slow" advTm="84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10"/>
        <p14:stopEvt time="81726" objId="10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8.2|38.9|2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3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16.5"/>
</p:tagLst>
</file>

<file path=ppt/theme/theme1.xml><?xml version="1.0" encoding="utf-8"?>
<a:theme xmlns:a="http://schemas.openxmlformats.org/drawingml/2006/main" name="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1_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rgbClr val="2B91C5"/>
          </a:buClr>
          <a:buFont typeface="Arial"/>
          <a:buChar char="•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2268</Words>
  <Application>Microsoft Office PowerPoint</Application>
  <PresentationFormat>Widescreen</PresentationFormat>
  <Paragraphs>318</Paragraphs>
  <Slides>31</Slides>
  <Notes>11</Notes>
  <HiddenSlides>0</HiddenSlides>
  <MMClips>31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Wingdings</vt:lpstr>
      <vt:lpstr>Office Theme</vt:lpstr>
      <vt:lpstr>1_Office Theme</vt:lpstr>
      <vt:lpstr>Applying the screening panel decision criteria in the context of the CECP </vt:lpstr>
      <vt:lpstr>PowerPoint Presentation</vt:lpstr>
      <vt:lpstr>PowerPoint Presentation</vt:lpstr>
      <vt:lpstr>PowerPoint Presentation</vt:lpstr>
      <vt:lpstr>PowerPoint Presentation</vt:lpstr>
      <vt:lpstr>Notified Body Decision:  which dossiers need to undergo the CECP ? </vt:lpstr>
      <vt:lpstr>Legacy devices and exemption 2 regarding CECP</vt:lpstr>
      <vt:lpstr>Purpose of the CECP</vt:lpstr>
      <vt:lpstr>Scope of Expert Panel review</vt:lpstr>
      <vt:lpstr>What do experts review?</vt:lpstr>
      <vt:lpstr>The three decision criteria</vt:lpstr>
      <vt:lpstr>PowerPoint Presentation</vt:lpstr>
      <vt:lpstr>Why is novelty so important in the context of  this consultation? </vt:lpstr>
      <vt:lpstr>Assessment of novelty and resulting clinical/health impact</vt:lpstr>
      <vt:lpstr>Novelty and resulting clinical/health impact</vt:lpstr>
      <vt:lpstr>What are possible ‘dimensions’ of novelty?</vt:lpstr>
      <vt:lpstr>Clinical impact and Health impact</vt:lpstr>
      <vt:lpstr>Assessment Matrix (optional tool)</vt:lpstr>
      <vt:lpstr>Uncertainties and decision making</vt:lpstr>
      <vt:lpstr>Decision Matrix (optional tool)</vt:lpstr>
      <vt:lpstr>PowerPoint Presentation</vt:lpstr>
      <vt:lpstr>Criterion 2: Scientifically valid health concerns</vt:lpstr>
      <vt:lpstr>Information on health concerns</vt:lpstr>
      <vt:lpstr>Health concerns based on  knowledge and expertise of panel</vt:lpstr>
      <vt:lpstr>PowerPoint Presentation</vt:lpstr>
      <vt:lpstr>Criterion 3: significantly increased rate of serious incidents </vt:lpstr>
      <vt:lpstr>PowerPoint Presentation</vt:lpstr>
      <vt:lpstr>Overall Assessment process</vt:lpstr>
      <vt:lpstr>Mandatory documentation of screening decision</vt:lpstr>
      <vt:lpstr>Navigation guide for the screening step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2020-12-10T12:21:29Z</dcterms:created>
  <dcterms:modified xsi:type="dcterms:W3CDTF">2020-12-10T12:21:46Z</dcterms:modified>
</cp:coreProperties>
</file>